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65" r:id="rId6"/>
    <p:sldId id="266" r:id="rId7"/>
    <p:sldId id="267" r:id="rId8"/>
    <p:sldId id="261" r:id="rId9"/>
    <p:sldId id="262" r:id="rId10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smtClean="0"/>
              <a:t>Noklikšķiniet, lai rediģētu šablona apakšvirsraksta stilu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78C92-6889-49B9-AC9C-AE2295B8D09C}" type="datetimeFigureOut">
              <a:rPr lang="lv-LV" smtClean="0"/>
              <a:t>02.03.2022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5718-452D-4BE1-83E4-765E251D9D7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50060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78C92-6889-49B9-AC9C-AE2295B8D09C}" type="datetimeFigureOut">
              <a:rPr lang="lv-LV" smtClean="0"/>
              <a:t>02.03.2022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5718-452D-4BE1-83E4-765E251D9D7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25886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78C92-6889-49B9-AC9C-AE2295B8D09C}" type="datetimeFigureOut">
              <a:rPr lang="lv-LV" smtClean="0"/>
              <a:t>02.03.2022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5718-452D-4BE1-83E4-765E251D9D7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96412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78C92-6889-49B9-AC9C-AE2295B8D09C}" type="datetimeFigureOut">
              <a:rPr lang="lv-LV" smtClean="0"/>
              <a:t>02.03.2022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5718-452D-4BE1-83E4-765E251D9D7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68956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78C92-6889-49B9-AC9C-AE2295B8D09C}" type="datetimeFigureOut">
              <a:rPr lang="lv-LV" smtClean="0"/>
              <a:t>02.03.2022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5718-452D-4BE1-83E4-765E251D9D7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6158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78C92-6889-49B9-AC9C-AE2295B8D09C}" type="datetimeFigureOut">
              <a:rPr lang="lv-LV" smtClean="0"/>
              <a:t>02.03.2022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5718-452D-4BE1-83E4-765E251D9D7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41201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78C92-6889-49B9-AC9C-AE2295B8D09C}" type="datetimeFigureOut">
              <a:rPr lang="lv-LV" smtClean="0"/>
              <a:t>02.03.2022</a:t>
            </a:fld>
            <a:endParaRPr 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5718-452D-4BE1-83E4-765E251D9D7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64465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78C92-6889-49B9-AC9C-AE2295B8D09C}" type="datetimeFigureOut">
              <a:rPr lang="lv-LV" smtClean="0"/>
              <a:t>02.03.2022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5718-452D-4BE1-83E4-765E251D9D7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15356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78C92-6889-49B9-AC9C-AE2295B8D09C}" type="datetimeFigureOut">
              <a:rPr lang="lv-LV" smtClean="0"/>
              <a:t>02.03.2022</a:t>
            </a:fld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5718-452D-4BE1-83E4-765E251D9D7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17721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78C92-6889-49B9-AC9C-AE2295B8D09C}" type="datetimeFigureOut">
              <a:rPr lang="lv-LV" smtClean="0"/>
              <a:t>02.03.2022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5718-452D-4BE1-83E4-765E251D9D7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56155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78C92-6889-49B9-AC9C-AE2295B8D09C}" type="datetimeFigureOut">
              <a:rPr lang="lv-LV" smtClean="0"/>
              <a:t>02.03.2022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5718-452D-4BE1-83E4-765E251D9D7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97864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378C92-6889-49B9-AC9C-AE2295B8D09C}" type="datetimeFigureOut">
              <a:rPr lang="lv-LV" smtClean="0"/>
              <a:t>02.03.2022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A5718-452D-4BE1-83E4-765E251D9D7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8289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hyperlink" Target="http://www.ropazi.lv/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emf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82115" y="2009019"/>
            <a:ext cx="9144000" cy="1909838"/>
          </a:xfrm>
        </p:spPr>
        <p:txBody>
          <a:bodyPr>
            <a:noAutofit/>
          </a:bodyPr>
          <a:lstStyle/>
          <a:p>
            <a:r>
              <a:rPr lang="lv-LV" sz="3200" b="1" dirty="0" smtClean="0">
                <a:latin typeface="+mn-lt"/>
              </a:rPr>
              <a:t>Eiropas Ekonomikas zonas finanšu instrumenta</a:t>
            </a:r>
            <a:br>
              <a:rPr lang="lv-LV" sz="3200" b="1" dirty="0" smtClean="0">
                <a:latin typeface="+mn-lt"/>
              </a:rPr>
            </a:br>
            <a:r>
              <a:rPr lang="lv-LV" sz="3200" b="1" dirty="0" smtClean="0">
                <a:latin typeface="+mn-lt"/>
              </a:rPr>
              <a:t>2014.-2021. gada perioda programmas </a:t>
            </a:r>
            <a:br>
              <a:rPr lang="lv-LV" sz="3200" b="1" dirty="0" smtClean="0">
                <a:latin typeface="+mn-lt"/>
              </a:rPr>
            </a:br>
            <a:r>
              <a:rPr lang="lv-LV" sz="3200" b="1" dirty="0" smtClean="0">
                <a:latin typeface="+mn-lt"/>
              </a:rPr>
              <a:t>«Vietējā attīstība, nabadzības mazināšana un kultūras sadarbība» projekta</a:t>
            </a:r>
            <a:endParaRPr lang="lv-LV" sz="3200" b="1" dirty="0">
              <a:latin typeface="+mn-lt"/>
            </a:endParaRP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582115" y="4451125"/>
            <a:ext cx="9144000" cy="1348784"/>
          </a:xfrm>
        </p:spPr>
        <p:txBody>
          <a:bodyPr>
            <a:normAutofit/>
          </a:bodyPr>
          <a:lstStyle/>
          <a:p>
            <a:r>
              <a:rPr lang="lv-LV" sz="3000" b="1" dirty="0" smtClean="0"/>
              <a:t>«AR INTEGRĀCIJU SAISTĪTI PASĀKUMI MUCENIEKOS»</a:t>
            </a:r>
          </a:p>
          <a:p>
            <a:r>
              <a:rPr lang="lv-LV" sz="3000" b="1" dirty="0" smtClean="0"/>
              <a:t>ATKLĀŠANAS PASĀKUMS, 03.03.2022.</a:t>
            </a:r>
            <a:endParaRPr lang="lv-LV" sz="3000" b="1" dirty="0"/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48550"/>
            <a:ext cx="1819048" cy="1352381"/>
          </a:xfrm>
          <a:prstGeom prst="rect">
            <a:avLst/>
          </a:prstGeom>
        </p:spPr>
      </p:pic>
      <p:pic>
        <p:nvPicPr>
          <p:cNvPr id="5" name="Attēls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3048" y="348550"/>
            <a:ext cx="1352381" cy="1352381"/>
          </a:xfrm>
          <a:prstGeom prst="rect">
            <a:avLst/>
          </a:prstGeom>
        </p:spPr>
      </p:pic>
      <p:pic>
        <p:nvPicPr>
          <p:cNvPr id="6" name="Attēls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429" y="548079"/>
            <a:ext cx="1509428" cy="47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00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6090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lv-LV" sz="3700" b="1" dirty="0" smtClean="0">
                <a:latin typeface="+mn-lt"/>
              </a:rPr>
              <a:t>Projekta iesniedzējs: </a:t>
            </a:r>
            <a:r>
              <a:rPr lang="lv-LV" sz="3700" dirty="0" smtClean="0">
                <a:latin typeface="+mn-lt"/>
              </a:rPr>
              <a:t>Ropažu novada pašvaldība</a:t>
            </a:r>
            <a:br>
              <a:rPr lang="lv-LV" sz="3700" dirty="0" smtClean="0">
                <a:latin typeface="+mn-lt"/>
              </a:rPr>
            </a:br>
            <a:r>
              <a:rPr lang="lv-LV" sz="3500" b="1" dirty="0" smtClean="0">
                <a:latin typeface="+mn-lt"/>
              </a:rPr>
              <a:t>Partneris:</a:t>
            </a:r>
            <a:r>
              <a:rPr lang="lv-LV" sz="3500" dirty="0" smtClean="0">
                <a:latin typeface="+mn-lt"/>
              </a:rPr>
              <a:t> Elverumes pašvaldība (Norvēģija)</a:t>
            </a:r>
            <a:br>
              <a:rPr lang="lv-LV" sz="3500" dirty="0" smtClean="0">
                <a:latin typeface="+mn-lt"/>
              </a:rPr>
            </a:br>
            <a:r>
              <a:rPr lang="lv-LV" sz="3200" dirty="0">
                <a:latin typeface="+mn-lt"/>
              </a:rPr>
              <a:t/>
            </a:r>
            <a:br>
              <a:rPr lang="lv-LV" sz="3200" dirty="0">
                <a:latin typeface="+mn-lt"/>
              </a:rPr>
            </a:br>
            <a:r>
              <a:rPr lang="lv-LV" sz="3200" b="1" dirty="0" smtClean="0">
                <a:latin typeface="+mn-lt"/>
              </a:rPr>
              <a:t>Projekta kopējās izmaksas: </a:t>
            </a:r>
            <a:r>
              <a:rPr lang="lv-LV" sz="3200" dirty="0" smtClean="0">
                <a:latin typeface="+mn-lt"/>
              </a:rPr>
              <a:t>EUR 750 000,00</a:t>
            </a:r>
            <a:br>
              <a:rPr lang="lv-LV" sz="3200" dirty="0" smtClean="0">
                <a:latin typeface="+mn-lt"/>
              </a:rPr>
            </a:br>
            <a:r>
              <a:rPr lang="lv-LV" sz="3000" b="1" dirty="0" smtClean="0">
                <a:latin typeface="+mn-lt"/>
              </a:rPr>
              <a:t>Ropažu novada pašvaldības izmaksas: </a:t>
            </a:r>
            <a:r>
              <a:rPr lang="lv-LV" sz="3000" dirty="0" smtClean="0">
                <a:latin typeface="+mn-lt"/>
              </a:rPr>
              <a:t>EUR 664 262,00</a:t>
            </a:r>
            <a:br>
              <a:rPr lang="lv-LV" sz="3000" dirty="0" smtClean="0">
                <a:latin typeface="+mn-lt"/>
              </a:rPr>
            </a:br>
            <a:r>
              <a:rPr lang="lv-LV" sz="3000" b="1" dirty="0" smtClean="0">
                <a:latin typeface="+mn-lt"/>
              </a:rPr>
              <a:t>Elverumes pašvaldības izmaksas: </a:t>
            </a:r>
            <a:r>
              <a:rPr lang="lv-LV" sz="3000" dirty="0" smtClean="0">
                <a:latin typeface="+mn-lt"/>
              </a:rPr>
              <a:t>EUR 85 738,00</a:t>
            </a:r>
            <a:br>
              <a:rPr lang="lv-LV" sz="3000" dirty="0" smtClean="0">
                <a:latin typeface="+mn-lt"/>
              </a:rPr>
            </a:br>
            <a:r>
              <a:rPr lang="lv-LV" sz="3200" dirty="0" smtClean="0">
                <a:latin typeface="+mn-lt"/>
              </a:rPr>
              <a:t/>
            </a:r>
            <a:br>
              <a:rPr lang="lv-LV" sz="3200" dirty="0" smtClean="0">
                <a:latin typeface="+mn-lt"/>
              </a:rPr>
            </a:br>
            <a:r>
              <a:rPr lang="lv-LV" sz="3200" dirty="0">
                <a:latin typeface="+mn-lt"/>
              </a:rPr>
              <a:t/>
            </a:r>
            <a:br>
              <a:rPr lang="lv-LV" sz="3200" dirty="0">
                <a:latin typeface="+mn-lt"/>
              </a:rPr>
            </a:br>
            <a:r>
              <a:rPr lang="lv-LV" sz="2400" b="1" dirty="0" smtClean="0">
                <a:latin typeface="+mn-lt"/>
              </a:rPr>
              <a:t>Īstenošanas laiks: </a:t>
            </a:r>
            <a:r>
              <a:rPr lang="lv-LV" sz="2400" dirty="0" smtClean="0">
                <a:latin typeface="+mn-lt"/>
              </a:rPr>
              <a:t>2021. gada 1. oktobris – 2024. gada 30. aprīlis</a:t>
            </a:r>
            <a:endParaRPr lang="lv-LV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3407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1850" y="470263"/>
            <a:ext cx="10515600" cy="578304"/>
          </a:xfrm>
        </p:spPr>
        <p:txBody>
          <a:bodyPr>
            <a:normAutofit/>
          </a:bodyPr>
          <a:lstStyle/>
          <a:p>
            <a:r>
              <a:rPr lang="lv-LV" sz="3500" b="1" dirty="0" smtClean="0">
                <a:latin typeface="+mn-lt"/>
              </a:rPr>
              <a:t>Mērķis un mērķa grupas</a:t>
            </a:r>
            <a:endParaRPr lang="lv-LV" sz="3500" b="1" dirty="0">
              <a:latin typeface="+mn-lt"/>
            </a:endParaRP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1850" y="1267097"/>
            <a:ext cx="10515600" cy="4822553"/>
          </a:xfrm>
        </p:spPr>
        <p:txBody>
          <a:bodyPr/>
          <a:lstStyle/>
          <a:p>
            <a:pPr algn="just"/>
            <a:r>
              <a:rPr lang="lv-LV" sz="2600" b="1" dirty="0" smtClean="0">
                <a:solidFill>
                  <a:schemeClr val="tx1"/>
                </a:solidFill>
              </a:rPr>
              <a:t>Projekta mērķis</a:t>
            </a:r>
            <a:r>
              <a:rPr lang="lv-LV" sz="2600" dirty="0" smtClean="0">
                <a:solidFill>
                  <a:schemeClr val="tx1"/>
                </a:solidFill>
              </a:rPr>
              <a:t> ir stiprināt integrācijas pasākumus Muceniekos un ar to saistītajā patvēruma meklētāju uzņemšanas centrā, veicinot daudzkultūru dialogu un ciešāku sadarbību starp pašvaldības kopienām, nodrošinot sporta un brīvā laika infrastruktūru.</a:t>
            </a:r>
          </a:p>
          <a:p>
            <a:pPr algn="just"/>
            <a:endParaRPr lang="lv-LV" dirty="0">
              <a:solidFill>
                <a:schemeClr val="tx1"/>
              </a:solidFill>
            </a:endParaRPr>
          </a:p>
          <a:p>
            <a:pPr algn="just"/>
            <a:r>
              <a:rPr lang="lv-LV" sz="2600" b="1" dirty="0" smtClean="0">
                <a:solidFill>
                  <a:schemeClr val="tx1"/>
                </a:solidFill>
              </a:rPr>
              <a:t>Mērķa grupas: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lv-LV" sz="2600" dirty="0" smtClean="0">
                <a:solidFill>
                  <a:schemeClr val="tx1"/>
                </a:solidFill>
              </a:rPr>
              <a:t>Patvēruma meklētāji;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lv-LV" sz="2600" dirty="0" smtClean="0">
                <a:solidFill>
                  <a:schemeClr val="tx1"/>
                </a:solidFill>
              </a:rPr>
              <a:t>Vietējā sabiedrība;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lv-LV" sz="2600" dirty="0" smtClean="0">
                <a:solidFill>
                  <a:schemeClr val="tx1"/>
                </a:solidFill>
              </a:rPr>
              <a:t>Bērni, jaunieši, pieaugušie, seniori;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lv-LV" sz="2600" dirty="0" smtClean="0">
                <a:solidFill>
                  <a:schemeClr val="tx1"/>
                </a:solidFill>
              </a:rPr>
              <a:t>Ģimenes.</a:t>
            </a:r>
            <a:endParaRPr lang="lv-LV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10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378823"/>
            <a:ext cx="10515599" cy="1240971"/>
          </a:xfrm>
        </p:spPr>
        <p:txBody>
          <a:bodyPr>
            <a:normAutofit/>
          </a:bodyPr>
          <a:lstStyle/>
          <a:p>
            <a:r>
              <a:rPr lang="lv-LV" sz="3500" b="1" dirty="0">
                <a:latin typeface="+mn-lt"/>
              </a:rPr>
              <a:t>Plānotās </a:t>
            </a:r>
            <a:r>
              <a:rPr lang="lv-LV" sz="3500" b="1" dirty="0" smtClean="0">
                <a:latin typeface="+mn-lt"/>
              </a:rPr>
              <a:t>aktivitātes</a:t>
            </a:r>
            <a:r>
              <a:rPr lang="lv-LV" sz="4000" b="1" dirty="0">
                <a:latin typeface="+mn-lt"/>
              </a:rPr>
              <a:t/>
            </a:r>
            <a:br>
              <a:rPr lang="lv-LV" sz="4000" b="1" dirty="0">
                <a:latin typeface="+mn-lt"/>
              </a:rPr>
            </a:br>
            <a:r>
              <a:rPr lang="lv-LV" sz="1500" b="1" dirty="0">
                <a:latin typeface="+mn-lt"/>
              </a:rPr>
              <a:t/>
            </a:r>
            <a:br>
              <a:rPr lang="lv-LV" sz="1500" b="1" dirty="0">
                <a:latin typeface="+mn-lt"/>
              </a:rPr>
            </a:br>
            <a:r>
              <a:rPr lang="lv-LV" sz="2600" dirty="0" smtClean="0">
                <a:latin typeface="+mn-lt"/>
              </a:rPr>
              <a:t>Mucenieku </a:t>
            </a:r>
            <a:r>
              <a:rPr lang="lv-LV" sz="2600" dirty="0">
                <a:latin typeface="+mn-lt"/>
              </a:rPr>
              <a:t>sporta laukuma pārbūve</a:t>
            </a: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839788" y="1789612"/>
            <a:ext cx="5338943" cy="4079376"/>
          </a:xfrm>
        </p:spPr>
        <p:txBody>
          <a:bodyPr anchor="ctr">
            <a:normAutofit/>
          </a:bodyPr>
          <a:lstStyle/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lv-LV" sz="2000" dirty="0" smtClean="0"/>
              <a:t>Bruģakmens seguma izbūve gājēju ietvēm;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lv-LV" sz="2000" dirty="0" smtClean="0"/>
              <a:t>Ūdensnecaurlaidīga gumijas seguma izbūve vieglatlētikas sektoram;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lv-LV" sz="2000" dirty="0" smtClean="0"/>
              <a:t>Paklājzāliena seguma izbūve;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lv-LV" sz="2000" dirty="0"/>
              <a:t>S</a:t>
            </a:r>
            <a:r>
              <a:rPr lang="lv-LV" sz="2000" dirty="0" smtClean="0"/>
              <a:t>eguma izbūve hokeja laukumam;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lv-LV" sz="2000" dirty="0" smtClean="0"/>
              <a:t>Betona kāpņu izbūve;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lv-LV" sz="2000" dirty="0" smtClean="0"/>
              <a:t>Apmaļu izbūve;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lv-LV" sz="2000" dirty="0" smtClean="0"/>
              <a:t>Aprīkojums un labiekārtošana (futbola laukuma aprīkojums, labiekārtojuma elementu izbūve).</a:t>
            </a:r>
            <a:endParaRPr lang="lv-LV" sz="2000" dirty="0"/>
          </a:p>
        </p:txBody>
      </p:sp>
      <p:pic>
        <p:nvPicPr>
          <p:cNvPr id="5" name="Attēla vietturis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1" r="12841"/>
          <a:stretch>
            <a:fillRect/>
          </a:stretch>
        </p:blipFill>
        <p:spPr>
          <a:xfrm>
            <a:off x="7876903" y="3114406"/>
            <a:ext cx="3478484" cy="2746643"/>
          </a:xfrm>
          <a:prstGeom prst="rect">
            <a:avLst/>
          </a:prstGeom>
        </p:spPr>
      </p:pic>
      <p:pic>
        <p:nvPicPr>
          <p:cNvPr id="6" name="Satura vietturis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485" y="1531667"/>
            <a:ext cx="2847703" cy="295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54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1850" y="418012"/>
            <a:ext cx="10515600" cy="682806"/>
          </a:xfrm>
        </p:spPr>
        <p:txBody>
          <a:bodyPr>
            <a:normAutofit/>
          </a:bodyPr>
          <a:lstStyle/>
          <a:p>
            <a:r>
              <a:rPr lang="lv-LV" sz="3500" b="1" dirty="0" smtClean="0">
                <a:latin typeface="+mn-lt"/>
              </a:rPr>
              <a:t>Plānotās aktivitātes</a:t>
            </a:r>
            <a:endParaRPr lang="lv-LV" sz="3500" b="1" dirty="0">
              <a:latin typeface="+mn-lt"/>
            </a:endParaRP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1850" y="1254035"/>
            <a:ext cx="10515600" cy="4835616"/>
          </a:xfrm>
        </p:spPr>
        <p:txBody>
          <a:bodyPr anchor="ctr">
            <a:normAutofit/>
          </a:bodyPr>
          <a:lstStyle/>
          <a:p>
            <a:r>
              <a:rPr lang="lv-LV" sz="2700" dirty="0" smtClean="0">
                <a:solidFill>
                  <a:schemeClr val="tx1"/>
                </a:solidFill>
              </a:rPr>
              <a:t>Veselības veicināšanas pasākumi: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 smtClean="0">
                <a:solidFill>
                  <a:schemeClr val="tx1"/>
                </a:solidFill>
              </a:rPr>
              <a:t>Veselības dienas pasākumi.</a:t>
            </a:r>
          </a:p>
          <a:p>
            <a:r>
              <a:rPr lang="lv-LV" sz="2700" dirty="0" smtClean="0">
                <a:solidFill>
                  <a:schemeClr val="tx1"/>
                </a:solidFill>
              </a:rPr>
              <a:t>Sporta aktivitātes: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 smtClean="0">
                <a:solidFill>
                  <a:schemeClr val="tx1"/>
                </a:solidFill>
              </a:rPr>
              <a:t>Vingrošanas nodarbības vispārējās veselības stiprināšanai;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 smtClean="0">
                <a:solidFill>
                  <a:schemeClr val="tx1"/>
                </a:solidFill>
              </a:rPr>
              <a:t>Zumbas nodarbības fiziskās veselības stiprināšanai;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 smtClean="0">
                <a:solidFill>
                  <a:schemeClr val="tx1"/>
                </a:solidFill>
              </a:rPr>
              <a:t>Jogas nodarbības jauniešiem un pieaugušajiem;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 smtClean="0">
                <a:solidFill>
                  <a:schemeClr val="tx1"/>
                </a:solidFill>
              </a:rPr>
              <a:t>Futbola nodarbības bērniem un jauniešiem;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 smtClean="0">
                <a:solidFill>
                  <a:schemeClr val="tx1"/>
                </a:solidFill>
              </a:rPr>
              <a:t>Orientēšanās pasākumi;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 smtClean="0">
                <a:solidFill>
                  <a:schemeClr val="tx1"/>
                </a:solidFill>
              </a:rPr>
              <a:t>Dienas nometne bērniem un jauniešiem;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 smtClean="0">
                <a:solidFill>
                  <a:schemeClr val="tx1"/>
                </a:solidFill>
              </a:rPr>
              <a:t>Sporta dienu pasākumi.</a:t>
            </a:r>
          </a:p>
        </p:txBody>
      </p:sp>
    </p:spTree>
    <p:extLst>
      <p:ext uri="{BB962C8B-B14F-4D97-AF65-F5344CB8AC3E}">
        <p14:creationId xmlns:p14="http://schemas.microsoft.com/office/powerpoint/2010/main" val="141985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1850" y="391886"/>
            <a:ext cx="10515600" cy="682806"/>
          </a:xfrm>
        </p:spPr>
        <p:txBody>
          <a:bodyPr>
            <a:normAutofit/>
          </a:bodyPr>
          <a:lstStyle/>
          <a:p>
            <a:r>
              <a:rPr lang="lv-LV" sz="3500" b="1" dirty="0" smtClean="0">
                <a:latin typeface="+mn-lt"/>
              </a:rPr>
              <a:t>Plānotās aktivitātes</a:t>
            </a:r>
            <a:endParaRPr lang="lv-LV" sz="3500" b="1" dirty="0">
              <a:latin typeface="+mn-lt"/>
            </a:endParaRP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1850" y="1306287"/>
            <a:ext cx="10515600" cy="4783364"/>
          </a:xfrm>
        </p:spPr>
        <p:txBody>
          <a:bodyPr/>
          <a:lstStyle/>
          <a:p>
            <a:r>
              <a:rPr lang="lv-LV" sz="2700" dirty="0">
                <a:solidFill>
                  <a:schemeClr val="tx1"/>
                </a:solidFill>
              </a:rPr>
              <a:t>Kultūras </a:t>
            </a:r>
            <a:r>
              <a:rPr lang="lv-LV" sz="2700" dirty="0" smtClean="0">
                <a:solidFill>
                  <a:schemeClr val="tx1"/>
                </a:solidFill>
              </a:rPr>
              <a:t>aktivitātes: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 smtClean="0">
                <a:solidFill>
                  <a:schemeClr val="tx1"/>
                </a:solidFill>
              </a:rPr>
              <a:t>Vasaras saulgriežu svētki;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 smtClean="0">
                <a:solidFill>
                  <a:schemeClr val="tx1"/>
                </a:solidFill>
              </a:rPr>
              <a:t>Lieldienu pasākums;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 smtClean="0">
                <a:solidFill>
                  <a:schemeClr val="tx1"/>
                </a:solidFill>
              </a:rPr>
              <a:t>Kultūrvēsturiskā mantojuma dienas.</a:t>
            </a:r>
            <a:endParaRPr lang="lv-LV" dirty="0">
              <a:solidFill>
                <a:schemeClr val="tx1"/>
              </a:solidFill>
            </a:endParaRPr>
          </a:p>
          <a:p>
            <a:r>
              <a:rPr lang="lv-LV" sz="2700" dirty="0">
                <a:solidFill>
                  <a:schemeClr val="tx1"/>
                </a:solidFill>
              </a:rPr>
              <a:t>Labās prakses </a:t>
            </a:r>
            <a:r>
              <a:rPr lang="lv-LV" sz="2700" dirty="0" smtClean="0">
                <a:solidFill>
                  <a:schemeClr val="tx1"/>
                </a:solidFill>
              </a:rPr>
              <a:t>pārņemšana: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 smtClean="0">
                <a:solidFill>
                  <a:schemeClr val="tx1"/>
                </a:solidFill>
              </a:rPr>
              <a:t>Darba grupas kopā ar Elverumes pašvaldības piesaistītajiem ekspertiem;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 smtClean="0">
                <a:solidFill>
                  <a:schemeClr val="tx1"/>
                </a:solidFill>
              </a:rPr>
              <a:t>Pieredzes apmaiņas vizītes Norvēģijā.</a:t>
            </a:r>
          </a:p>
          <a:p>
            <a:endParaRPr lang="lv-LV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39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457201"/>
            <a:ext cx="3932237" cy="640080"/>
          </a:xfrm>
        </p:spPr>
        <p:txBody>
          <a:bodyPr>
            <a:normAutofit/>
          </a:bodyPr>
          <a:lstStyle/>
          <a:p>
            <a:r>
              <a:rPr lang="lv-LV" sz="3500" b="1" dirty="0" smtClean="0">
                <a:latin typeface="+mn-lt"/>
              </a:rPr>
              <a:t>Sadarbība</a:t>
            </a:r>
            <a:endParaRPr lang="lv-LV" sz="3500" b="1" dirty="0">
              <a:latin typeface="+mn-lt"/>
            </a:endParaRPr>
          </a:p>
        </p:txBody>
      </p:sp>
      <p:pic>
        <p:nvPicPr>
          <p:cNvPr id="5" name="Attēla vietturis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5" r="7785"/>
          <a:stretch>
            <a:fillRect/>
          </a:stretch>
        </p:blipFill>
        <p:spPr>
          <a:xfrm>
            <a:off x="6204857" y="1794144"/>
            <a:ext cx="5150530" cy="4066905"/>
          </a:xfrm>
        </p:spPr>
      </p:pic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839788" y="1240971"/>
            <a:ext cx="5143001" cy="4628017"/>
          </a:xfrm>
        </p:spPr>
        <p:txBody>
          <a:bodyPr anchor="ctr">
            <a:normAutofit/>
          </a:bodyPr>
          <a:lstStyle/>
          <a:p>
            <a:pPr algn="just"/>
            <a:r>
              <a:rPr lang="lv-LV" sz="2500" dirty="0" smtClean="0"/>
              <a:t>Patvēruma meklētāju izmitināšanas centru «Mucenieki».</a:t>
            </a:r>
          </a:p>
          <a:p>
            <a:pPr algn="just"/>
            <a:endParaRPr lang="lv-LV" sz="2000" dirty="0" smtClean="0"/>
          </a:p>
          <a:p>
            <a:pPr algn="just"/>
            <a:r>
              <a:rPr lang="lv-LV" sz="2500" dirty="0" smtClean="0"/>
              <a:t>Multifunkcionālo centru «Mucenieki».</a:t>
            </a:r>
          </a:p>
        </p:txBody>
      </p:sp>
    </p:spTree>
    <p:extLst>
      <p:ext uri="{BB962C8B-B14F-4D97-AF65-F5344CB8AC3E}">
        <p14:creationId xmlns:p14="http://schemas.microsoft.com/office/powerpoint/2010/main" val="3551040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1850" y="365760"/>
            <a:ext cx="10515600" cy="630555"/>
          </a:xfrm>
        </p:spPr>
        <p:txBody>
          <a:bodyPr>
            <a:normAutofit/>
          </a:bodyPr>
          <a:lstStyle/>
          <a:p>
            <a:r>
              <a:rPr lang="lv-LV" sz="3500" b="1" dirty="0" smtClean="0">
                <a:latin typeface="+mn-lt"/>
              </a:rPr>
              <a:t>Sasniedzamie rezultāti</a:t>
            </a:r>
            <a:endParaRPr lang="lv-LV" sz="3500" b="1" dirty="0">
              <a:latin typeface="+mn-lt"/>
            </a:endParaRP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1850" y="1188721"/>
            <a:ext cx="10515600" cy="4900930"/>
          </a:xfrm>
        </p:spPr>
        <p:txBody>
          <a:bodyPr/>
          <a:lstStyle/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lv-LV" sz="2600" dirty="0" smtClean="0">
                <a:solidFill>
                  <a:schemeClr val="tx1"/>
                </a:solidFill>
              </a:rPr>
              <a:t>Samazināts aizspriedums par patvēruma meklētājiem un veicināta viņu veiksmīga integrācija sabiedrībā.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lv-LV" sz="2600" dirty="0" smtClean="0">
                <a:solidFill>
                  <a:schemeClr val="tx1"/>
                </a:solidFill>
              </a:rPr>
              <a:t>Gūtas zināšanas un pārņemta labā prakse patvēruma meklētāju iesaistei vietējā kopienā.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lv-LV" sz="2600" dirty="0" smtClean="0">
                <a:solidFill>
                  <a:schemeClr val="tx1"/>
                </a:solidFill>
              </a:rPr>
              <a:t>Rekonstruēta un uzlabota sporta un atpūtas vide Muceniekos.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lv-LV" sz="2600" dirty="0" smtClean="0">
                <a:solidFill>
                  <a:schemeClr val="tx1"/>
                </a:solidFill>
              </a:rPr>
              <a:t>Noorganizēti vismaz 10 sporta, veselības veicināšanas un kultūras aktivitāšu pasākumi.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lv-LV" sz="2600" dirty="0" smtClean="0">
                <a:solidFill>
                  <a:schemeClr val="tx1"/>
                </a:solidFill>
              </a:rPr>
              <a:t>Izdota labās prakses rokasgrāmata par patvēruma meklētāju iesaisti lokālā vidē.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lv-LV" sz="2600" dirty="0" smtClean="0">
                <a:solidFill>
                  <a:schemeClr val="tx1"/>
                </a:solidFill>
              </a:rPr>
              <a:t>Izveidota laba sadarbība ar Norvēģijas partneri, ieviesta laba partneru organizācijas prakse.</a:t>
            </a:r>
          </a:p>
        </p:txBody>
      </p:sp>
    </p:spTree>
    <p:extLst>
      <p:ext uri="{BB962C8B-B14F-4D97-AF65-F5344CB8AC3E}">
        <p14:creationId xmlns:p14="http://schemas.microsoft.com/office/powerpoint/2010/main" val="175028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18109"/>
          </a:xfrm>
        </p:spPr>
        <p:txBody>
          <a:bodyPr>
            <a:normAutofit fontScale="90000"/>
          </a:bodyPr>
          <a:lstStyle/>
          <a:p>
            <a:pPr algn="ctr"/>
            <a:r>
              <a:rPr lang="lv-LV" dirty="0" smtClean="0">
                <a:latin typeface="+mn-lt"/>
              </a:rPr>
              <a:t/>
            </a:r>
            <a:br>
              <a:rPr lang="lv-LV" dirty="0" smtClean="0">
                <a:latin typeface="+mn-lt"/>
              </a:rPr>
            </a:br>
            <a:r>
              <a:rPr lang="lv-LV" dirty="0">
                <a:latin typeface="+mn-lt"/>
              </a:rPr>
              <a:t/>
            </a:r>
            <a:br>
              <a:rPr lang="lv-LV" dirty="0">
                <a:latin typeface="+mn-lt"/>
              </a:rPr>
            </a:br>
            <a:r>
              <a:rPr lang="lv-LV" dirty="0" smtClean="0">
                <a:latin typeface="+mn-lt"/>
              </a:rPr>
              <a:t/>
            </a:r>
            <a:br>
              <a:rPr lang="lv-LV" dirty="0" smtClean="0">
                <a:latin typeface="+mn-lt"/>
              </a:rPr>
            </a:br>
            <a:r>
              <a:rPr lang="lv-LV" dirty="0" smtClean="0">
                <a:latin typeface="+mn-lt"/>
              </a:rPr>
              <a:t/>
            </a:r>
            <a:br>
              <a:rPr lang="lv-LV" dirty="0" smtClean="0">
                <a:latin typeface="+mn-lt"/>
              </a:rPr>
            </a:br>
            <a:r>
              <a:rPr lang="lv-LV" dirty="0">
                <a:latin typeface="+mn-lt"/>
              </a:rPr>
              <a:t/>
            </a:r>
            <a:br>
              <a:rPr lang="lv-LV" dirty="0">
                <a:latin typeface="+mn-lt"/>
              </a:rPr>
            </a:br>
            <a:r>
              <a:rPr lang="lv-LV" dirty="0" smtClean="0">
                <a:latin typeface="+mn-lt"/>
              </a:rPr>
              <a:t/>
            </a:r>
            <a:br>
              <a:rPr lang="lv-LV" dirty="0" smtClean="0">
                <a:latin typeface="+mn-lt"/>
              </a:rPr>
            </a:br>
            <a:r>
              <a:rPr lang="lv-LV" dirty="0" smtClean="0">
                <a:latin typeface="+mn-lt"/>
              </a:rPr>
              <a:t>Strādājam kopā </a:t>
            </a:r>
            <a:r>
              <a:rPr lang="lv-LV" dirty="0" smtClean="0">
                <a:solidFill>
                  <a:srgbClr val="FF0000"/>
                </a:solidFill>
                <a:latin typeface="+mn-lt"/>
              </a:rPr>
              <a:t>iekļaujošai</a:t>
            </a:r>
            <a:r>
              <a:rPr lang="lv-LV" dirty="0" smtClean="0">
                <a:latin typeface="+mn-lt"/>
              </a:rPr>
              <a:t> Eiropai!</a:t>
            </a:r>
            <a:br>
              <a:rPr lang="lv-LV" dirty="0" smtClean="0">
                <a:latin typeface="+mn-lt"/>
              </a:rPr>
            </a:br>
            <a:r>
              <a:rPr lang="lv-LV" dirty="0">
                <a:latin typeface="+mn-lt"/>
              </a:rPr>
              <a:t/>
            </a:r>
            <a:br>
              <a:rPr lang="lv-LV" dirty="0">
                <a:latin typeface="+mn-lt"/>
              </a:rPr>
            </a:br>
            <a:r>
              <a:rPr lang="lv-LV" dirty="0" smtClean="0">
                <a:latin typeface="+mn-lt"/>
              </a:rPr>
              <a:t/>
            </a:r>
            <a:br>
              <a:rPr lang="lv-LV" dirty="0" smtClean="0">
                <a:latin typeface="+mn-lt"/>
              </a:rPr>
            </a:br>
            <a:r>
              <a:rPr lang="lv-LV" dirty="0">
                <a:latin typeface="+mn-lt"/>
              </a:rPr>
              <a:t/>
            </a:r>
            <a:br>
              <a:rPr lang="lv-LV" dirty="0">
                <a:latin typeface="+mn-lt"/>
              </a:rPr>
            </a:br>
            <a:r>
              <a:rPr lang="lv-LV" sz="2200" dirty="0" smtClean="0">
                <a:latin typeface="+mn-lt"/>
                <a:hlinkClick r:id="rId2"/>
              </a:rPr>
              <a:t>www.ropazi.lv</a:t>
            </a:r>
            <a:r>
              <a:rPr lang="lv-LV" sz="2200" dirty="0" smtClean="0">
                <a:latin typeface="+mn-lt"/>
              </a:rPr>
              <a:t>               @RopazuNovadaPasvaldiba              @Ropazi_Latvia</a:t>
            </a:r>
            <a:r>
              <a:rPr lang="lv-LV" dirty="0" smtClean="0">
                <a:latin typeface="+mn-lt"/>
              </a:rPr>
              <a:t/>
            </a:r>
            <a:br>
              <a:rPr lang="lv-LV" dirty="0" smtClean="0">
                <a:latin typeface="+mn-lt"/>
              </a:rPr>
            </a:br>
            <a:r>
              <a:rPr lang="lv-LV" dirty="0" smtClean="0">
                <a:latin typeface="+mn-lt"/>
              </a:rPr>
              <a:t/>
            </a:r>
            <a:br>
              <a:rPr lang="lv-LV" dirty="0" smtClean="0">
                <a:latin typeface="+mn-lt"/>
              </a:rPr>
            </a:br>
            <a:endParaRPr lang="lv-LV" dirty="0">
              <a:latin typeface="+mn-lt"/>
            </a:endParaRPr>
          </a:p>
        </p:txBody>
      </p:sp>
      <p:pic>
        <p:nvPicPr>
          <p:cNvPr id="3" name="Attēls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819048" cy="1352381"/>
          </a:xfrm>
          <a:prstGeom prst="rect">
            <a:avLst/>
          </a:prstGeom>
        </p:spPr>
      </p:pic>
      <p:pic>
        <p:nvPicPr>
          <p:cNvPr id="4" name="Attēl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248" y="365125"/>
            <a:ext cx="1352381" cy="1352381"/>
          </a:xfrm>
          <a:prstGeom prst="rect">
            <a:avLst/>
          </a:prstGeom>
        </p:spPr>
      </p:pic>
      <p:pic>
        <p:nvPicPr>
          <p:cNvPr id="5" name="Attēls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629" y="564653"/>
            <a:ext cx="1509428" cy="476661"/>
          </a:xfrm>
          <a:prstGeom prst="rect">
            <a:avLst/>
          </a:prstGeom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E5C28A05-FE92-7F49-AC11-74D4726A89E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6500" t="44753" r="46731" b="44752"/>
          <a:stretch/>
        </p:blipFill>
        <p:spPr>
          <a:xfrm>
            <a:off x="1819508" y="5294777"/>
            <a:ext cx="417418" cy="488616"/>
          </a:xfrm>
          <a:prstGeom prst="rect">
            <a:avLst/>
          </a:prstGeom>
        </p:spPr>
      </p:pic>
      <p:pic>
        <p:nvPicPr>
          <p:cNvPr id="8" name="Picture 2" descr="▷ Buy Facebook Followers - Real &amp; 100% Safe ++ Click here!">
            <a:extLst>
              <a:ext uri="{FF2B5EF4-FFF2-40B4-BE49-F238E27FC236}">
                <a16:creationId xmlns:a16="http://schemas.microsoft.com/office/drawing/2014/main" id="{D0E87697-F61C-4F2C-8CD9-31F858562B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58467" y="5223228"/>
            <a:ext cx="572690" cy="572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Attēlu rezultāti vaicājumam “twitter”">
            <a:extLst>
              <a:ext uri="{FF2B5EF4-FFF2-40B4-BE49-F238E27FC236}">
                <a16:creationId xmlns:a16="http://schemas.microsoft.com/office/drawing/2014/main" id="{9E4D5BA5-1780-49FE-9877-C877A7C29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11589" y="5335250"/>
            <a:ext cx="474277" cy="407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748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872</TotalTime>
  <Words>290</Words>
  <Application>Microsoft Office PowerPoint</Application>
  <PresentationFormat>Platekrāna</PresentationFormat>
  <Paragraphs>51</Paragraphs>
  <Slides>9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Courier New</vt:lpstr>
      <vt:lpstr>Office dizains</vt:lpstr>
      <vt:lpstr>Eiropas Ekonomikas zonas finanšu instrumenta 2014.-2021. gada perioda programmas  «Vietējā attīstība, nabadzības mazināšana un kultūras sadarbība» projekta</vt:lpstr>
      <vt:lpstr>Projekta iesniedzējs: Ropažu novada pašvaldība Partneris: Elverumes pašvaldība (Norvēģija)  Projekta kopējās izmaksas: EUR 750 000,00 Ropažu novada pašvaldības izmaksas: EUR 664 262,00 Elverumes pašvaldības izmaksas: EUR 85 738,00   Īstenošanas laiks: 2021. gada 1. oktobris – 2024. gada 30. aprīlis</vt:lpstr>
      <vt:lpstr>Mērķis un mērķa grupas</vt:lpstr>
      <vt:lpstr>Plānotās aktivitātes  Mucenieku sporta laukuma pārbūve</vt:lpstr>
      <vt:lpstr>Plānotās aktivitātes</vt:lpstr>
      <vt:lpstr>Plānotās aktivitātes</vt:lpstr>
      <vt:lpstr>Sadarbība</vt:lpstr>
      <vt:lpstr>Sasniedzamie rezultāti</vt:lpstr>
      <vt:lpstr>      Strādājam kopā iekļaujošai Eiropai!    www.ropazi.lv               @RopazuNovadaPasvaldiba              @Ropazi_Latvia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Eiropas Ekonomikas zonas finanšu instrumenta 2014.-2021. gada perioda programmas</dc:title>
  <dc:creator>Sistēmas Windows lietotājs</dc:creator>
  <cp:lastModifiedBy>Sistēmas Windows lietotājs</cp:lastModifiedBy>
  <cp:revision>28</cp:revision>
  <dcterms:created xsi:type="dcterms:W3CDTF">2022-03-01T08:24:09Z</dcterms:created>
  <dcterms:modified xsi:type="dcterms:W3CDTF">2022-03-01T22:57:45Z</dcterms:modified>
</cp:coreProperties>
</file>