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6" r:id="rId2"/>
    <p:sldId id="376" r:id="rId3"/>
    <p:sldId id="378" r:id="rId4"/>
    <p:sldId id="375" r:id="rId5"/>
    <p:sldId id="380" r:id="rId6"/>
    <p:sldId id="379" r:id="rId7"/>
    <p:sldId id="377" r:id="rId8"/>
  </p:sldIdLst>
  <p:sldSz cx="9144000" cy="6858000" type="screen4x3"/>
  <p:notesSz cx="6794500" cy="99314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evahan" initials="e" lastIdx="2" clrIdx="0">
    <p:extLst>
      <p:ext uri="{19B8F6BF-5375-455C-9EA6-DF929625EA0E}">
        <p15:presenceInfo xmlns:p15="http://schemas.microsoft.com/office/powerpoint/2012/main" userId=" evahan" providerId="None"/>
      </p:ext>
    </p:extLst>
  </p:cmAuthor>
  <p:cmAuthor id="2" name=" olaols" initials="o" lastIdx="1" clrIdx="1">
    <p:extLst>
      <p:ext uri="{19B8F6BF-5375-455C-9EA6-DF929625EA0E}">
        <p15:presenceInfo xmlns:p15="http://schemas.microsoft.com/office/powerpoint/2012/main" userId=" olaol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5349" autoAdjust="0"/>
  </p:normalViewPr>
  <p:slideViewPr>
    <p:cSldViewPr>
      <p:cViewPr varScale="1">
        <p:scale>
          <a:sx n="78" d="100"/>
          <a:sy n="78" d="100"/>
        </p:scale>
        <p:origin x="12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4CF6D0-A11E-4250-8041-1C5D9F6117EC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6407B9CD-7EF7-48C8-9D61-E20E3EAEA73B}">
      <dgm:prSet phldrT="[Tekst]"/>
      <dgm:spPr/>
      <dgm:t>
        <a:bodyPr/>
        <a:lstStyle/>
        <a:p>
          <a:endParaRPr lang="nb-NO" dirty="0"/>
        </a:p>
      </dgm:t>
    </dgm:pt>
    <dgm:pt modelId="{77AAE8DA-4A48-4E4A-A715-2B8D5507786E}" type="parTrans" cxnId="{1B575A98-1373-4B9C-B776-9126DB97B7F8}">
      <dgm:prSet/>
      <dgm:spPr/>
      <dgm:t>
        <a:bodyPr/>
        <a:lstStyle/>
        <a:p>
          <a:endParaRPr lang="nb-NO"/>
        </a:p>
      </dgm:t>
    </dgm:pt>
    <dgm:pt modelId="{AF6F27EF-C422-4C40-B282-7EDC2EBAFEC6}" type="sibTrans" cxnId="{1B575A98-1373-4B9C-B776-9126DB97B7F8}">
      <dgm:prSet/>
      <dgm:spPr/>
      <dgm:t>
        <a:bodyPr/>
        <a:lstStyle/>
        <a:p>
          <a:endParaRPr lang="nb-NO"/>
        </a:p>
      </dgm:t>
    </dgm:pt>
    <dgm:pt modelId="{E6163095-9506-46E1-AEFE-55C9BAD85641}">
      <dgm:prSet phldrT="[Tekst]"/>
      <dgm:spPr/>
      <dgm:t>
        <a:bodyPr/>
        <a:lstStyle/>
        <a:p>
          <a:endParaRPr lang="nb-NO" dirty="0"/>
        </a:p>
      </dgm:t>
    </dgm:pt>
    <dgm:pt modelId="{6AE88FF2-CF72-47FA-940C-29B8EE94FAB4}" type="parTrans" cxnId="{E7B96DCD-5C59-48A1-BE46-0F694B293D8A}">
      <dgm:prSet/>
      <dgm:spPr/>
      <dgm:t>
        <a:bodyPr/>
        <a:lstStyle/>
        <a:p>
          <a:endParaRPr lang="nb-NO"/>
        </a:p>
      </dgm:t>
    </dgm:pt>
    <dgm:pt modelId="{83CF2995-A5DB-4E82-96FC-180B0F62E9FF}" type="sibTrans" cxnId="{E7B96DCD-5C59-48A1-BE46-0F694B293D8A}">
      <dgm:prSet/>
      <dgm:spPr/>
      <dgm:t>
        <a:bodyPr/>
        <a:lstStyle/>
        <a:p>
          <a:endParaRPr lang="nb-NO"/>
        </a:p>
      </dgm:t>
    </dgm:pt>
    <dgm:pt modelId="{DBBE910D-0C5E-495B-AE4E-B2AC2596817F}">
      <dgm:prSet phldrT="[Tekst]" custT="1"/>
      <dgm:spPr/>
      <dgm:t>
        <a:bodyPr/>
        <a:lstStyle/>
        <a:p>
          <a:r>
            <a:rPr lang="nb-NO" sz="1100" baseline="0" dirty="0" err="1" smtClean="0"/>
            <a:t>Children</a:t>
          </a:r>
          <a:r>
            <a:rPr lang="nb-NO" sz="1100" baseline="0" dirty="0" smtClean="0"/>
            <a:t> </a:t>
          </a:r>
          <a:r>
            <a:rPr lang="nb-NO" sz="1100" baseline="0" dirty="0" err="1" smtClean="0"/>
            <a:t>without</a:t>
          </a:r>
          <a:r>
            <a:rPr lang="nb-NO" sz="1100" baseline="0" dirty="0" smtClean="0"/>
            <a:t> </a:t>
          </a:r>
          <a:r>
            <a:rPr lang="nb-NO" sz="1100" baseline="0" dirty="0" err="1" smtClean="0"/>
            <a:t>parents</a:t>
          </a:r>
          <a:endParaRPr lang="nb-NO" sz="1100" dirty="0"/>
        </a:p>
      </dgm:t>
    </dgm:pt>
    <dgm:pt modelId="{50BFE0A1-B6A9-4D8A-A6F8-6FF792704FEE}" type="parTrans" cxnId="{EC5998EF-9198-4EB8-B24F-230898C551E8}">
      <dgm:prSet/>
      <dgm:spPr/>
      <dgm:t>
        <a:bodyPr/>
        <a:lstStyle/>
        <a:p>
          <a:endParaRPr lang="nb-NO"/>
        </a:p>
      </dgm:t>
    </dgm:pt>
    <dgm:pt modelId="{20813947-CC37-4E34-9934-180E94932058}" type="sibTrans" cxnId="{EC5998EF-9198-4EB8-B24F-230898C551E8}">
      <dgm:prSet/>
      <dgm:spPr/>
      <dgm:t>
        <a:bodyPr/>
        <a:lstStyle/>
        <a:p>
          <a:endParaRPr lang="nb-NO"/>
        </a:p>
      </dgm:t>
    </dgm:pt>
    <dgm:pt modelId="{707076EC-3F80-42BB-8ACB-3F3BE03B29AE}">
      <dgm:prSet phldrT="[Tekst]"/>
      <dgm:spPr/>
      <dgm:t>
        <a:bodyPr/>
        <a:lstStyle/>
        <a:p>
          <a:endParaRPr lang="nb-NO" dirty="0"/>
        </a:p>
      </dgm:t>
    </dgm:pt>
    <dgm:pt modelId="{4F097208-4A86-40B4-AACF-D3CACF850A37}" type="parTrans" cxnId="{1F9A4B15-0AE6-4B17-B0EC-9113A5C6C41E}">
      <dgm:prSet/>
      <dgm:spPr/>
      <dgm:t>
        <a:bodyPr/>
        <a:lstStyle/>
        <a:p>
          <a:endParaRPr lang="nb-NO"/>
        </a:p>
      </dgm:t>
    </dgm:pt>
    <dgm:pt modelId="{1411CA72-FB88-474D-A58C-741BC0F0222F}" type="sibTrans" cxnId="{1F9A4B15-0AE6-4B17-B0EC-9113A5C6C41E}">
      <dgm:prSet/>
      <dgm:spPr/>
      <dgm:t>
        <a:bodyPr/>
        <a:lstStyle/>
        <a:p>
          <a:endParaRPr lang="nb-NO"/>
        </a:p>
      </dgm:t>
    </dgm:pt>
    <dgm:pt modelId="{739CB685-331A-40AE-92F3-A546E01428CD}">
      <dgm:prSet/>
      <dgm:spPr/>
      <dgm:t>
        <a:bodyPr/>
        <a:lstStyle/>
        <a:p>
          <a:endParaRPr lang="nb-NO"/>
        </a:p>
      </dgm:t>
    </dgm:pt>
    <dgm:pt modelId="{C403850F-8D6A-4971-851D-EE568ECD8B0E}" type="parTrans" cxnId="{D84193A6-7671-482F-BEA9-F1E2964E437A}">
      <dgm:prSet/>
      <dgm:spPr/>
      <dgm:t>
        <a:bodyPr/>
        <a:lstStyle/>
        <a:p>
          <a:endParaRPr lang="nb-NO"/>
        </a:p>
      </dgm:t>
    </dgm:pt>
    <dgm:pt modelId="{DAD06C08-61A3-413E-B8AE-228019A0C024}" type="sibTrans" cxnId="{D84193A6-7671-482F-BEA9-F1E2964E437A}">
      <dgm:prSet/>
      <dgm:spPr/>
      <dgm:t>
        <a:bodyPr/>
        <a:lstStyle/>
        <a:p>
          <a:endParaRPr lang="nb-NO"/>
        </a:p>
      </dgm:t>
    </dgm:pt>
    <dgm:pt modelId="{128DBDB6-8A8C-4993-8D18-D076080A8962}" type="pres">
      <dgm:prSet presAssocID="{744CF6D0-A11E-4250-8041-1C5D9F6117E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B1056AE-2F77-4453-A4E7-3B021649BBB9}" type="pres">
      <dgm:prSet presAssocID="{6407B9CD-7EF7-48C8-9D61-E20E3EAEA73B}" presName="compNode" presStyleCnt="0"/>
      <dgm:spPr/>
    </dgm:pt>
    <dgm:pt modelId="{6DB62542-48CF-4BBC-9FED-F3F43D67BD41}" type="pres">
      <dgm:prSet presAssocID="{6407B9CD-7EF7-48C8-9D61-E20E3EAEA73B}" presName="pictRect" presStyleLbl="node1" presStyleIdx="0" presStyleCnt="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121805AD-1634-475E-ACD0-626784BB44DB}" type="pres">
      <dgm:prSet presAssocID="{6407B9CD-7EF7-48C8-9D61-E20E3EAEA73B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B6D9167-06D0-47FC-A6F4-C1441E7F35C5}" type="pres">
      <dgm:prSet presAssocID="{AF6F27EF-C422-4C40-B282-7EDC2EBAFEC6}" presName="sibTrans" presStyleLbl="sibTrans2D1" presStyleIdx="0" presStyleCnt="0"/>
      <dgm:spPr/>
      <dgm:t>
        <a:bodyPr/>
        <a:lstStyle/>
        <a:p>
          <a:endParaRPr lang="nb-NO"/>
        </a:p>
      </dgm:t>
    </dgm:pt>
    <dgm:pt modelId="{46CC5D99-7893-40B2-A461-239A74B17281}" type="pres">
      <dgm:prSet presAssocID="{E6163095-9506-46E1-AEFE-55C9BAD85641}" presName="compNode" presStyleCnt="0"/>
      <dgm:spPr/>
    </dgm:pt>
    <dgm:pt modelId="{CD0EAA29-6DCE-428B-B705-39DEC0152623}" type="pres">
      <dgm:prSet presAssocID="{E6163095-9506-46E1-AEFE-55C9BAD85641}" presName="pictRect" presStyleLbl="node1" presStyleIdx="1" presStyleCnt="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D26C585C-6E5E-4A12-88DA-A3470477FC47}" type="pres">
      <dgm:prSet presAssocID="{E6163095-9506-46E1-AEFE-55C9BAD85641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623FBDE-482F-4A48-B4FF-8BB822A7573C}" type="pres">
      <dgm:prSet presAssocID="{83CF2995-A5DB-4E82-96FC-180B0F62E9FF}" presName="sibTrans" presStyleLbl="sibTrans2D1" presStyleIdx="0" presStyleCnt="0"/>
      <dgm:spPr/>
      <dgm:t>
        <a:bodyPr/>
        <a:lstStyle/>
        <a:p>
          <a:endParaRPr lang="nb-NO"/>
        </a:p>
      </dgm:t>
    </dgm:pt>
    <dgm:pt modelId="{15BBB666-234D-4454-AC14-A717031B4EF0}" type="pres">
      <dgm:prSet presAssocID="{DBBE910D-0C5E-495B-AE4E-B2AC2596817F}" presName="compNode" presStyleCnt="0"/>
      <dgm:spPr/>
    </dgm:pt>
    <dgm:pt modelId="{EE5782C5-DDEF-43B4-8139-1C59F3C4E3D1}" type="pres">
      <dgm:prSet presAssocID="{DBBE910D-0C5E-495B-AE4E-B2AC2596817F}" presName="pictRect" presStyleLbl="node1" presStyleIdx="2" presStyleCnt="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554F005F-4D69-4E75-BEE0-2E910712A5A8}" type="pres">
      <dgm:prSet presAssocID="{DBBE910D-0C5E-495B-AE4E-B2AC2596817F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C765294C-DDE0-4CD3-9DCD-96BA88577DC0}" type="pres">
      <dgm:prSet presAssocID="{20813947-CC37-4E34-9934-180E94932058}" presName="sibTrans" presStyleLbl="sibTrans2D1" presStyleIdx="0" presStyleCnt="0"/>
      <dgm:spPr/>
      <dgm:t>
        <a:bodyPr/>
        <a:lstStyle/>
        <a:p>
          <a:endParaRPr lang="nb-NO"/>
        </a:p>
      </dgm:t>
    </dgm:pt>
    <dgm:pt modelId="{CFBCA98C-BD0B-4AF6-880A-2D33BE8492BA}" type="pres">
      <dgm:prSet presAssocID="{707076EC-3F80-42BB-8ACB-3F3BE03B29AE}" presName="compNode" presStyleCnt="0"/>
      <dgm:spPr/>
    </dgm:pt>
    <dgm:pt modelId="{26B12E63-B793-43DA-B089-F0DAF334D552}" type="pres">
      <dgm:prSet presAssocID="{707076EC-3F80-42BB-8ACB-3F3BE03B29AE}" presName="pictRect" presStyleLbl="node1" presStyleIdx="3" presStyleCnt="5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1DF1F867-2F11-48F3-B1E8-C1DBDD00B046}" type="pres">
      <dgm:prSet presAssocID="{707076EC-3F80-42BB-8ACB-3F3BE03B29AE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DA52D663-F55D-417A-9B3D-C9EDA9C4D9DC}" type="pres">
      <dgm:prSet presAssocID="{1411CA72-FB88-474D-A58C-741BC0F0222F}" presName="sibTrans" presStyleLbl="sibTrans2D1" presStyleIdx="0" presStyleCnt="0"/>
      <dgm:spPr/>
      <dgm:t>
        <a:bodyPr/>
        <a:lstStyle/>
        <a:p>
          <a:endParaRPr lang="nb-NO"/>
        </a:p>
      </dgm:t>
    </dgm:pt>
    <dgm:pt modelId="{44E81C40-04B1-4439-AF3A-EA39F6266FB6}" type="pres">
      <dgm:prSet presAssocID="{739CB685-331A-40AE-92F3-A546E01428CD}" presName="compNode" presStyleCnt="0"/>
      <dgm:spPr/>
    </dgm:pt>
    <dgm:pt modelId="{E91B3433-4466-46B5-A7AC-23CFC8A1C8B3}" type="pres">
      <dgm:prSet presAssocID="{739CB685-331A-40AE-92F3-A546E01428CD}" presName="pictRect" presStyleLbl="node1" presStyleIdx="4" presStyleCnt="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nb-NO"/>
        </a:p>
      </dgm:t>
    </dgm:pt>
    <dgm:pt modelId="{A282DB65-9F5A-4F0E-9F95-0E26C1E96D3B}" type="pres">
      <dgm:prSet presAssocID="{739CB685-331A-40AE-92F3-A546E01428CD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899103DF-E7B5-48EC-86E3-75CF3EDC6C2D}" type="presOf" srcId="{744CF6D0-A11E-4250-8041-1C5D9F6117EC}" destId="{128DBDB6-8A8C-4993-8D18-D076080A8962}" srcOrd="0" destOrd="0" presId="urn:microsoft.com/office/officeart/2005/8/layout/pList1"/>
    <dgm:cxn modelId="{140DA941-2ADD-49DB-B15B-C732692A8587}" type="presOf" srcId="{707076EC-3F80-42BB-8ACB-3F3BE03B29AE}" destId="{1DF1F867-2F11-48F3-B1E8-C1DBDD00B046}" srcOrd="0" destOrd="0" presId="urn:microsoft.com/office/officeart/2005/8/layout/pList1"/>
    <dgm:cxn modelId="{9143E192-32D0-4F6B-8445-33BEF0224195}" type="presOf" srcId="{AF6F27EF-C422-4C40-B282-7EDC2EBAFEC6}" destId="{7B6D9167-06D0-47FC-A6F4-C1441E7F35C5}" srcOrd="0" destOrd="0" presId="urn:microsoft.com/office/officeart/2005/8/layout/pList1"/>
    <dgm:cxn modelId="{6AD71A5F-ED75-4E1B-B2C2-714C9EA8DF5D}" type="presOf" srcId="{83CF2995-A5DB-4E82-96FC-180B0F62E9FF}" destId="{7623FBDE-482F-4A48-B4FF-8BB822A7573C}" srcOrd="0" destOrd="0" presId="urn:microsoft.com/office/officeart/2005/8/layout/pList1"/>
    <dgm:cxn modelId="{8327AC02-F509-44A7-9AFD-9953E61ADF02}" type="presOf" srcId="{739CB685-331A-40AE-92F3-A546E01428CD}" destId="{A282DB65-9F5A-4F0E-9F95-0E26C1E96D3B}" srcOrd="0" destOrd="0" presId="urn:microsoft.com/office/officeart/2005/8/layout/pList1"/>
    <dgm:cxn modelId="{1B575A98-1373-4B9C-B776-9126DB97B7F8}" srcId="{744CF6D0-A11E-4250-8041-1C5D9F6117EC}" destId="{6407B9CD-7EF7-48C8-9D61-E20E3EAEA73B}" srcOrd="0" destOrd="0" parTransId="{77AAE8DA-4A48-4E4A-A715-2B8D5507786E}" sibTransId="{AF6F27EF-C422-4C40-B282-7EDC2EBAFEC6}"/>
    <dgm:cxn modelId="{3B3FFF11-9AB9-4E54-BF0F-51605150A9ED}" type="presOf" srcId="{20813947-CC37-4E34-9934-180E94932058}" destId="{C765294C-DDE0-4CD3-9DCD-96BA88577DC0}" srcOrd="0" destOrd="0" presId="urn:microsoft.com/office/officeart/2005/8/layout/pList1"/>
    <dgm:cxn modelId="{9B3159FB-71A7-435E-9299-8BE275EA8A4F}" type="presOf" srcId="{1411CA72-FB88-474D-A58C-741BC0F0222F}" destId="{DA52D663-F55D-417A-9B3D-C9EDA9C4D9DC}" srcOrd="0" destOrd="0" presId="urn:microsoft.com/office/officeart/2005/8/layout/pList1"/>
    <dgm:cxn modelId="{5BF2A23F-2ADF-4E47-B45B-8A33BD15B9A6}" type="presOf" srcId="{E6163095-9506-46E1-AEFE-55C9BAD85641}" destId="{D26C585C-6E5E-4A12-88DA-A3470477FC47}" srcOrd="0" destOrd="0" presId="urn:microsoft.com/office/officeart/2005/8/layout/pList1"/>
    <dgm:cxn modelId="{1F9A4B15-0AE6-4B17-B0EC-9113A5C6C41E}" srcId="{744CF6D0-A11E-4250-8041-1C5D9F6117EC}" destId="{707076EC-3F80-42BB-8ACB-3F3BE03B29AE}" srcOrd="3" destOrd="0" parTransId="{4F097208-4A86-40B4-AACF-D3CACF850A37}" sibTransId="{1411CA72-FB88-474D-A58C-741BC0F0222F}"/>
    <dgm:cxn modelId="{FAC566F2-0006-4C9D-A742-86E2B770D8F4}" type="presOf" srcId="{DBBE910D-0C5E-495B-AE4E-B2AC2596817F}" destId="{554F005F-4D69-4E75-BEE0-2E910712A5A8}" srcOrd="0" destOrd="0" presId="urn:microsoft.com/office/officeart/2005/8/layout/pList1"/>
    <dgm:cxn modelId="{B3262158-D890-4A85-9E94-60C16D2DFBAE}" type="presOf" srcId="{6407B9CD-7EF7-48C8-9D61-E20E3EAEA73B}" destId="{121805AD-1634-475E-ACD0-626784BB44DB}" srcOrd="0" destOrd="0" presId="urn:microsoft.com/office/officeart/2005/8/layout/pList1"/>
    <dgm:cxn modelId="{EC5998EF-9198-4EB8-B24F-230898C551E8}" srcId="{744CF6D0-A11E-4250-8041-1C5D9F6117EC}" destId="{DBBE910D-0C5E-495B-AE4E-B2AC2596817F}" srcOrd="2" destOrd="0" parTransId="{50BFE0A1-B6A9-4D8A-A6F8-6FF792704FEE}" sibTransId="{20813947-CC37-4E34-9934-180E94932058}"/>
    <dgm:cxn modelId="{D84193A6-7671-482F-BEA9-F1E2964E437A}" srcId="{744CF6D0-A11E-4250-8041-1C5D9F6117EC}" destId="{739CB685-331A-40AE-92F3-A546E01428CD}" srcOrd="4" destOrd="0" parTransId="{C403850F-8D6A-4971-851D-EE568ECD8B0E}" sibTransId="{DAD06C08-61A3-413E-B8AE-228019A0C024}"/>
    <dgm:cxn modelId="{E7B96DCD-5C59-48A1-BE46-0F694B293D8A}" srcId="{744CF6D0-A11E-4250-8041-1C5D9F6117EC}" destId="{E6163095-9506-46E1-AEFE-55C9BAD85641}" srcOrd="1" destOrd="0" parTransId="{6AE88FF2-CF72-47FA-940C-29B8EE94FAB4}" sibTransId="{83CF2995-A5DB-4E82-96FC-180B0F62E9FF}"/>
    <dgm:cxn modelId="{5DC54D80-209C-4B1D-AFF6-E421D3BE9EBA}" type="presParOf" srcId="{128DBDB6-8A8C-4993-8D18-D076080A8962}" destId="{AB1056AE-2F77-4453-A4E7-3B021649BBB9}" srcOrd="0" destOrd="0" presId="urn:microsoft.com/office/officeart/2005/8/layout/pList1"/>
    <dgm:cxn modelId="{4C64489A-7A85-4FE9-9F66-C9434B0CA8BF}" type="presParOf" srcId="{AB1056AE-2F77-4453-A4E7-3B021649BBB9}" destId="{6DB62542-48CF-4BBC-9FED-F3F43D67BD41}" srcOrd="0" destOrd="0" presId="urn:microsoft.com/office/officeart/2005/8/layout/pList1"/>
    <dgm:cxn modelId="{8DA60F3F-4C69-4F28-A7A9-5A14F56B1C1C}" type="presParOf" srcId="{AB1056AE-2F77-4453-A4E7-3B021649BBB9}" destId="{121805AD-1634-475E-ACD0-626784BB44DB}" srcOrd="1" destOrd="0" presId="urn:microsoft.com/office/officeart/2005/8/layout/pList1"/>
    <dgm:cxn modelId="{73B44325-BE8A-46C2-B6A5-4C8A333F1257}" type="presParOf" srcId="{128DBDB6-8A8C-4993-8D18-D076080A8962}" destId="{7B6D9167-06D0-47FC-A6F4-C1441E7F35C5}" srcOrd="1" destOrd="0" presId="urn:microsoft.com/office/officeart/2005/8/layout/pList1"/>
    <dgm:cxn modelId="{C807429A-97D9-487C-840B-604E26A59ABE}" type="presParOf" srcId="{128DBDB6-8A8C-4993-8D18-D076080A8962}" destId="{46CC5D99-7893-40B2-A461-239A74B17281}" srcOrd="2" destOrd="0" presId="urn:microsoft.com/office/officeart/2005/8/layout/pList1"/>
    <dgm:cxn modelId="{3870E6F8-9682-4F68-BFDB-D5B1248B4682}" type="presParOf" srcId="{46CC5D99-7893-40B2-A461-239A74B17281}" destId="{CD0EAA29-6DCE-428B-B705-39DEC0152623}" srcOrd="0" destOrd="0" presId="urn:microsoft.com/office/officeart/2005/8/layout/pList1"/>
    <dgm:cxn modelId="{4B4C79A5-D0AA-474A-932E-878F2D4DBC27}" type="presParOf" srcId="{46CC5D99-7893-40B2-A461-239A74B17281}" destId="{D26C585C-6E5E-4A12-88DA-A3470477FC47}" srcOrd="1" destOrd="0" presId="urn:microsoft.com/office/officeart/2005/8/layout/pList1"/>
    <dgm:cxn modelId="{DD75B359-0EB2-4B52-9BE5-5C24A806855B}" type="presParOf" srcId="{128DBDB6-8A8C-4993-8D18-D076080A8962}" destId="{7623FBDE-482F-4A48-B4FF-8BB822A7573C}" srcOrd="3" destOrd="0" presId="urn:microsoft.com/office/officeart/2005/8/layout/pList1"/>
    <dgm:cxn modelId="{E2214D25-88E0-472C-BFE8-3C74FBE8A8E8}" type="presParOf" srcId="{128DBDB6-8A8C-4993-8D18-D076080A8962}" destId="{15BBB666-234D-4454-AC14-A717031B4EF0}" srcOrd="4" destOrd="0" presId="urn:microsoft.com/office/officeart/2005/8/layout/pList1"/>
    <dgm:cxn modelId="{A30E20C2-0728-403D-9E29-6CDE0F28FCE4}" type="presParOf" srcId="{15BBB666-234D-4454-AC14-A717031B4EF0}" destId="{EE5782C5-DDEF-43B4-8139-1C59F3C4E3D1}" srcOrd="0" destOrd="0" presId="urn:microsoft.com/office/officeart/2005/8/layout/pList1"/>
    <dgm:cxn modelId="{B4B8C711-096E-46AC-9959-605D33551E5C}" type="presParOf" srcId="{15BBB666-234D-4454-AC14-A717031B4EF0}" destId="{554F005F-4D69-4E75-BEE0-2E910712A5A8}" srcOrd="1" destOrd="0" presId="urn:microsoft.com/office/officeart/2005/8/layout/pList1"/>
    <dgm:cxn modelId="{E645B045-2669-4DF3-98BB-2332539D061A}" type="presParOf" srcId="{128DBDB6-8A8C-4993-8D18-D076080A8962}" destId="{C765294C-DDE0-4CD3-9DCD-96BA88577DC0}" srcOrd="5" destOrd="0" presId="urn:microsoft.com/office/officeart/2005/8/layout/pList1"/>
    <dgm:cxn modelId="{B43A7EB1-7F5D-4D11-9BBE-2958EE3A2355}" type="presParOf" srcId="{128DBDB6-8A8C-4993-8D18-D076080A8962}" destId="{CFBCA98C-BD0B-4AF6-880A-2D33BE8492BA}" srcOrd="6" destOrd="0" presId="urn:microsoft.com/office/officeart/2005/8/layout/pList1"/>
    <dgm:cxn modelId="{5F16E075-C460-4B0A-9E02-A9B073F164FE}" type="presParOf" srcId="{CFBCA98C-BD0B-4AF6-880A-2D33BE8492BA}" destId="{26B12E63-B793-43DA-B089-F0DAF334D552}" srcOrd="0" destOrd="0" presId="urn:microsoft.com/office/officeart/2005/8/layout/pList1"/>
    <dgm:cxn modelId="{C9EB4963-AFC8-42D6-A107-5962EA248646}" type="presParOf" srcId="{CFBCA98C-BD0B-4AF6-880A-2D33BE8492BA}" destId="{1DF1F867-2F11-48F3-B1E8-C1DBDD00B046}" srcOrd="1" destOrd="0" presId="urn:microsoft.com/office/officeart/2005/8/layout/pList1"/>
    <dgm:cxn modelId="{06B486D7-F9A0-46EC-925B-146A81997E2D}" type="presParOf" srcId="{128DBDB6-8A8C-4993-8D18-D076080A8962}" destId="{DA52D663-F55D-417A-9B3D-C9EDA9C4D9DC}" srcOrd="7" destOrd="0" presId="urn:microsoft.com/office/officeart/2005/8/layout/pList1"/>
    <dgm:cxn modelId="{F24712B1-888A-4039-9F68-AE9BB47E95C9}" type="presParOf" srcId="{128DBDB6-8A8C-4993-8D18-D076080A8962}" destId="{44E81C40-04B1-4439-AF3A-EA39F6266FB6}" srcOrd="8" destOrd="0" presId="urn:microsoft.com/office/officeart/2005/8/layout/pList1"/>
    <dgm:cxn modelId="{78B8C08A-CEA7-437A-991A-D5A9B107BA97}" type="presParOf" srcId="{44E81C40-04B1-4439-AF3A-EA39F6266FB6}" destId="{E91B3433-4466-46B5-A7AC-23CFC8A1C8B3}" srcOrd="0" destOrd="0" presId="urn:microsoft.com/office/officeart/2005/8/layout/pList1"/>
    <dgm:cxn modelId="{155BE944-0049-46EE-BE4F-CCF87F357446}" type="presParOf" srcId="{44E81C40-04B1-4439-AF3A-EA39F6266FB6}" destId="{A282DB65-9F5A-4F0E-9F95-0E26C1E96D3B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B62542-48CF-4BBC-9FED-F3F43D67BD41}">
      <dsp:nvSpPr>
        <dsp:cNvPr id="0" name=""/>
        <dsp:cNvSpPr/>
      </dsp:nvSpPr>
      <dsp:spPr>
        <a:xfrm>
          <a:off x="4311" y="651734"/>
          <a:ext cx="1487595" cy="1024952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805AD-1634-475E-ACD0-626784BB44DB}">
      <dsp:nvSpPr>
        <dsp:cNvPr id="0" name=""/>
        <dsp:cNvSpPr/>
      </dsp:nvSpPr>
      <dsp:spPr>
        <a:xfrm>
          <a:off x="4311" y="1676687"/>
          <a:ext cx="1487595" cy="55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600" kern="1200" dirty="0"/>
        </a:p>
      </dsp:txBody>
      <dsp:txXfrm>
        <a:off x="4311" y="1676687"/>
        <a:ext cx="1487595" cy="551897"/>
      </dsp:txXfrm>
    </dsp:sp>
    <dsp:sp modelId="{CD0EAA29-6DCE-428B-B705-39DEC0152623}">
      <dsp:nvSpPr>
        <dsp:cNvPr id="0" name=""/>
        <dsp:cNvSpPr/>
      </dsp:nvSpPr>
      <dsp:spPr>
        <a:xfrm>
          <a:off x="1640728" y="651734"/>
          <a:ext cx="1487595" cy="1024952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C585C-6E5E-4A12-88DA-A3470477FC47}">
      <dsp:nvSpPr>
        <dsp:cNvPr id="0" name=""/>
        <dsp:cNvSpPr/>
      </dsp:nvSpPr>
      <dsp:spPr>
        <a:xfrm>
          <a:off x="1640728" y="1676687"/>
          <a:ext cx="1487595" cy="55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600" kern="1200" dirty="0"/>
        </a:p>
      </dsp:txBody>
      <dsp:txXfrm>
        <a:off x="1640728" y="1676687"/>
        <a:ext cx="1487595" cy="551897"/>
      </dsp:txXfrm>
    </dsp:sp>
    <dsp:sp modelId="{EE5782C5-DDEF-43B4-8139-1C59F3C4E3D1}">
      <dsp:nvSpPr>
        <dsp:cNvPr id="0" name=""/>
        <dsp:cNvSpPr/>
      </dsp:nvSpPr>
      <dsp:spPr>
        <a:xfrm>
          <a:off x="3277145" y="651734"/>
          <a:ext cx="1487595" cy="10249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4F005F-4D69-4E75-BEE0-2E910712A5A8}">
      <dsp:nvSpPr>
        <dsp:cNvPr id="0" name=""/>
        <dsp:cNvSpPr/>
      </dsp:nvSpPr>
      <dsp:spPr>
        <a:xfrm>
          <a:off x="3277145" y="1676687"/>
          <a:ext cx="1487595" cy="55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100" kern="1200" baseline="0" dirty="0" err="1" smtClean="0"/>
            <a:t>Children</a:t>
          </a:r>
          <a:r>
            <a:rPr lang="nb-NO" sz="1100" kern="1200" baseline="0" dirty="0" smtClean="0"/>
            <a:t> </a:t>
          </a:r>
          <a:r>
            <a:rPr lang="nb-NO" sz="1100" kern="1200" baseline="0" dirty="0" err="1" smtClean="0"/>
            <a:t>without</a:t>
          </a:r>
          <a:r>
            <a:rPr lang="nb-NO" sz="1100" kern="1200" baseline="0" dirty="0" smtClean="0"/>
            <a:t> </a:t>
          </a:r>
          <a:r>
            <a:rPr lang="nb-NO" sz="1100" kern="1200" baseline="0" dirty="0" err="1" smtClean="0"/>
            <a:t>parents</a:t>
          </a:r>
          <a:endParaRPr lang="nb-NO" sz="1100" kern="1200" dirty="0"/>
        </a:p>
      </dsp:txBody>
      <dsp:txXfrm>
        <a:off x="3277145" y="1676687"/>
        <a:ext cx="1487595" cy="551897"/>
      </dsp:txXfrm>
    </dsp:sp>
    <dsp:sp modelId="{26B12E63-B793-43DA-B089-F0DAF334D552}">
      <dsp:nvSpPr>
        <dsp:cNvPr id="0" name=""/>
        <dsp:cNvSpPr/>
      </dsp:nvSpPr>
      <dsp:spPr>
        <a:xfrm>
          <a:off x="4913562" y="651734"/>
          <a:ext cx="1487595" cy="102495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1F867-2F11-48F3-B1E8-C1DBDD00B046}">
      <dsp:nvSpPr>
        <dsp:cNvPr id="0" name=""/>
        <dsp:cNvSpPr/>
      </dsp:nvSpPr>
      <dsp:spPr>
        <a:xfrm>
          <a:off x="4913562" y="1676687"/>
          <a:ext cx="1487595" cy="55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600" kern="1200" dirty="0"/>
        </a:p>
      </dsp:txBody>
      <dsp:txXfrm>
        <a:off x="4913562" y="1676687"/>
        <a:ext cx="1487595" cy="551897"/>
      </dsp:txXfrm>
    </dsp:sp>
    <dsp:sp modelId="{E91B3433-4466-46B5-A7AC-23CFC8A1C8B3}">
      <dsp:nvSpPr>
        <dsp:cNvPr id="0" name=""/>
        <dsp:cNvSpPr/>
      </dsp:nvSpPr>
      <dsp:spPr>
        <a:xfrm>
          <a:off x="6549979" y="651734"/>
          <a:ext cx="1487595" cy="1024952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2DB65-9F5A-4F0E-9F95-0E26C1E96D3B}">
      <dsp:nvSpPr>
        <dsp:cNvPr id="0" name=""/>
        <dsp:cNvSpPr/>
      </dsp:nvSpPr>
      <dsp:spPr>
        <a:xfrm>
          <a:off x="6549979" y="1676687"/>
          <a:ext cx="1487595" cy="551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0" numCol="1" spcCol="1270" anchor="t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b-NO" sz="2600" kern="1200"/>
        </a:p>
      </dsp:txBody>
      <dsp:txXfrm>
        <a:off x="6549979" y="1676687"/>
        <a:ext cx="1487595" cy="5518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 smtClean="0"/>
              <a:t>Sdad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FBABE-3E7C-4B3B-9E5C-6777D16E7161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DB2-8071-4EEB-B97D-E924316980A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03141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b-NO" smtClean="0"/>
              <a:t>Sdad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56A234-14AC-4AC6-8DFB-35AF1906F6B3}" type="datetimeFigureOut">
              <a:rPr lang="nb-NO" smtClean="0"/>
              <a:t>01.03.2022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E45D8-C6E8-4CB8-8DA7-50A46BA3DE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06636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Sdad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E45D8-C6E8-4CB8-8DA7-50A46BA3DEF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0068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Sdad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E45D8-C6E8-4CB8-8DA7-50A46BA3DEF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99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Sdad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E45D8-C6E8-4CB8-8DA7-50A46BA3DEF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787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nb-NO" smtClean="0"/>
              <a:t>Sdad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60E45D8-C6E8-4CB8-8DA7-50A46BA3DEF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49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83568" y="764705"/>
            <a:ext cx="7772400" cy="720079"/>
          </a:xfrm>
        </p:spPr>
        <p:txBody>
          <a:bodyPr/>
          <a:lstStyle/>
          <a:p>
            <a:r>
              <a:rPr lang="nb-NO" dirty="0" smtClean="0"/>
              <a:t>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2420888"/>
            <a:ext cx="4608512" cy="3168352"/>
          </a:xfrm>
        </p:spPr>
        <p:txBody>
          <a:bodyPr>
            <a:normAutofit/>
          </a:bodyPr>
          <a:lstStyle>
            <a:lvl1pPr marL="342900" indent="-342900" algn="l">
              <a:buSzPct val="94000"/>
              <a:buFont typeface="Wingdings" pitchFamily="2" charset="2"/>
              <a:buChar char="l"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Punktlister </a:t>
            </a:r>
          </a:p>
          <a:p>
            <a:r>
              <a:rPr lang="nb-NO" dirty="0" smtClean="0"/>
              <a:t>Punktlister </a:t>
            </a:r>
          </a:p>
          <a:p>
            <a:r>
              <a:rPr lang="nb-NO" dirty="0" smtClean="0"/>
              <a:t>Punktlister 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179512" y="6093296"/>
            <a:ext cx="8712968" cy="69269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5364088" y="2060848"/>
            <a:ext cx="3312368" cy="3528392"/>
          </a:xfrm>
        </p:spPr>
        <p:txBody>
          <a:bodyPr/>
          <a:lstStyle/>
          <a:p>
            <a:endParaRPr lang="nb-NO"/>
          </a:p>
        </p:txBody>
      </p:sp>
      <p:sp>
        <p:nvSpPr>
          <p:cNvPr id="11" name="Plassholder f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1188" y="1844675"/>
            <a:ext cx="4752975" cy="5048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dirty="0" smtClean="0"/>
              <a:t>Mellomtittel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2554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Tittel 1"/>
          <p:cNvSpPr txBox="1">
            <a:spLocks/>
          </p:cNvSpPr>
          <p:nvPr userDrawn="1"/>
        </p:nvSpPr>
        <p:spPr>
          <a:xfrm>
            <a:off x="683568" y="764705"/>
            <a:ext cx="77724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 smtClean="0"/>
              <a:t>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2768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F66AD8-BC4A-4004-9882-414398D930C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4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80" y="171944"/>
            <a:ext cx="4108451" cy="936103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93204" y="764704"/>
            <a:ext cx="822960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dirty="0" smtClean="0"/>
              <a:t>Tittel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67544" y="1700808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nb-NO" dirty="0" smtClean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51520" y="6165304"/>
            <a:ext cx="8712968" cy="692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251520" y="6381328"/>
            <a:ext cx="8712968" cy="0"/>
          </a:xfrm>
          <a:prstGeom prst="line">
            <a:avLst/>
          </a:prstGeom>
          <a:ln w="28575">
            <a:solidFill>
              <a:srgbClr val="E5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 userDrawn="1"/>
        </p:nvCxnSpPr>
        <p:spPr>
          <a:xfrm>
            <a:off x="1259632" y="692696"/>
            <a:ext cx="7632848" cy="0"/>
          </a:xfrm>
          <a:prstGeom prst="line">
            <a:avLst/>
          </a:prstGeom>
          <a:ln w="28575">
            <a:solidFill>
              <a:srgbClr val="E51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1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rgbClr val="E51B23"/>
        </a:buClr>
        <a:buFont typeface="Wingdings" pitchFamily="2" charset="2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51B23"/>
        </a:buClr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1043608" y="1073434"/>
            <a:ext cx="74754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Elverum municipality has chosen to settle refugees</a:t>
            </a:r>
            <a:endParaRPr lang="nb-NO" sz="3200" dirty="0"/>
          </a:p>
        </p:txBody>
      </p:sp>
      <p:sp>
        <p:nvSpPr>
          <p:cNvPr id="3" name="Rektangel 2"/>
          <p:cNvSpPr/>
          <p:nvPr/>
        </p:nvSpPr>
        <p:spPr>
          <a:xfrm>
            <a:off x="985900" y="2407826"/>
            <a:ext cx="36581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82828"/>
                </a:solidFill>
              </a:rPr>
              <a:t>In Norway is settlement </a:t>
            </a:r>
            <a:r>
              <a:rPr lang="en-US" sz="2000" dirty="0">
                <a:solidFill>
                  <a:srgbClr val="282828"/>
                </a:solidFill>
              </a:rPr>
              <a:t>of </a:t>
            </a:r>
            <a:r>
              <a:rPr lang="en-US" sz="2000" dirty="0" smtClean="0">
                <a:solidFill>
                  <a:srgbClr val="282828"/>
                </a:solidFill>
              </a:rPr>
              <a:t>refugees </a:t>
            </a:r>
            <a:r>
              <a:rPr lang="en-US" sz="2000" dirty="0">
                <a:solidFill>
                  <a:srgbClr val="282828"/>
                </a:solidFill>
              </a:rPr>
              <a:t>a voluntary municipal </a:t>
            </a:r>
            <a:r>
              <a:rPr lang="en-US" sz="2000" dirty="0" smtClean="0">
                <a:solidFill>
                  <a:srgbClr val="282828"/>
                </a:solidFill>
              </a:rPr>
              <a:t>task and </a:t>
            </a:r>
            <a:r>
              <a:rPr lang="en-US" sz="2000" dirty="0">
                <a:solidFill>
                  <a:srgbClr val="282828"/>
                </a:solidFill>
              </a:rPr>
              <a:t>the municipalities that receive a request from </a:t>
            </a:r>
            <a:r>
              <a:rPr lang="en-US" sz="2000" dirty="0" smtClean="0">
                <a:solidFill>
                  <a:srgbClr val="282828"/>
                </a:solidFill>
              </a:rPr>
              <a:t>the directorate (</a:t>
            </a:r>
            <a:r>
              <a:rPr lang="en-US" sz="2000" dirty="0" err="1" smtClean="0">
                <a:solidFill>
                  <a:srgbClr val="282828"/>
                </a:solidFill>
              </a:rPr>
              <a:t>IMDI</a:t>
            </a:r>
            <a:r>
              <a:rPr lang="en-US" sz="2000" dirty="0" smtClean="0">
                <a:solidFill>
                  <a:srgbClr val="282828"/>
                </a:solidFill>
              </a:rPr>
              <a:t>) decide </a:t>
            </a:r>
            <a:r>
              <a:rPr lang="en-US" sz="2000" dirty="0">
                <a:solidFill>
                  <a:srgbClr val="282828"/>
                </a:solidFill>
              </a:rPr>
              <a:t>for themselves whether to settle </a:t>
            </a:r>
            <a:r>
              <a:rPr lang="en-US" sz="2000" dirty="0" smtClean="0">
                <a:solidFill>
                  <a:srgbClr val="282828"/>
                </a:solidFill>
              </a:rPr>
              <a:t>refugees.</a:t>
            </a:r>
            <a:endParaRPr lang="nb-NO" sz="2000" dirty="0"/>
          </a:p>
        </p:txBody>
      </p:sp>
      <p:sp>
        <p:nvSpPr>
          <p:cNvPr id="6" name="Rektangel 5"/>
          <p:cNvSpPr/>
          <p:nvPr/>
        </p:nvSpPr>
        <p:spPr>
          <a:xfrm>
            <a:off x="961449" y="5623265"/>
            <a:ext cx="7639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Elverum municipality now has 110 resident refugees within the 5-year period</a:t>
            </a:r>
            <a:endParaRPr lang="nb-NO" b="1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19" y="1978395"/>
            <a:ext cx="4159206" cy="3105630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599711"/>
            <a:ext cx="375097" cy="43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5077619" y="3789040"/>
            <a:ext cx="31683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“Elverum municipality must </a:t>
            </a:r>
            <a:r>
              <a:rPr lang="en-US" sz="2000" dirty="0"/>
              <a:t>settle </a:t>
            </a:r>
            <a:r>
              <a:rPr lang="en-US" sz="2000" dirty="0" smtClean="0"/>
              <a:t>refugees”</a:t>
            </a:r>
          </a:p>
          <a:p>
            <a:endParaRPr lang="en-US" sz="2400" dirty="0"/>
          </a:p>
          <a:p>
            <a:endParaRPr lang="nb-NO" sz="2400" dirty="0"/>
          </a:p>
        </p:txBody>
      </p:sp>
      <p:sp>
        <p:nvSpPr>
          <p:cNvPr id="6" name="Rektangel 5"/>
          <p:cNvSpPr/>
          <p:nvPr/>
        </p:nvSpPr>
        <p:spPr>
          <a:xfrm>
            <a:off x="5062778" y="4867228"/>
            <a:ext cx="403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“The </a:t>
            </a:r>
            <a:r>
              <a:rPr lang="en-US" sz="2000" dirty="0"/>
              <a:t>integration work shall be for mutual enrichment for all the inhabitants of the </a:t>
            </a:r>
            <a:r>
              <a:rPr lang="en-US" sz="2000" dirty="0" smtClean="0"/>
              <a:t>municipality”</a:t>
            </a:r>
            <a:endParaRPr lang="nb-NO" sz="2000" dirty="0"/>
          </a:p>
        </p:txBody>
      </p:sp>
      <p:sp>
        <p:nvSpPr>
          <p:cNvPr id="11" name="Rektangel 10"/>
          <p:cNvSpPr/>
          <p:nvPr/>
        </p:nvSpPr>
        <p:spPr>
          <a:xfrm>
            <a:off x="609717" y="113049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This is implemented in the municipality's planning and </a:t>
            </a:r>
            <a:r>
              <a:rPr lang="en-US" sz="3200" dirty="0" smtClean="0"/>
              <a:t>values</a:t>
            </a:r>
            <a:endParaRPr lang="nb-NO" sz="3200" dirty="0"/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858413"/>
            <a:ext cx="4045094" cy="2557543"/>
          </a:xfrm>
          <a:prstGeom prst="rect">
            <a:avLst/>
          </a:prstGeom>
        </p:spPr>
      </p:pic>
      <p:sp>
        <p:nvSpPr>
          <p:cNvPr id="2" name="TekstSylinder 1"/>
          <p:cNvSpPr txBox="1"/>
          <p:nvPr/>
        </p:nvSpPr>
        <p:spPr>
          <a:xfrm>
            <a:off x="748946" y="5514528"/>
            <a:ext cx="4471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i="1" dirty="0" smtClean="0"/>
              <a:t>Mayor Lillian Skjærvik and </a:t>
            </a:r>
            <a:r>
              <a:rPr lang="nb-NO" sz="1400" i="1" dirty="0" err="1" smtClean="0"/>
              <a:t>Deputy</a:t>
            </a:r>
            <a:r>
              <a:rPr lang="nb-NO" sz="1400" i="1" dirty="0" smtClean="0"/>
              <a:t> Mayer Eldri Svisdal </a:t>
            </a:r>
            <a:endParaRPr lang="nb-NO" sz="1400" i="1" dirty="0"/>
          </a:p>
        </p:txBody>
      </p:sp>
    </p:spTree>
    <p:extLst>
      <p:ext uri="{BB962C8B-B14F-4D97-AF65-F5344CB8AC3E}">
        <p14:creationId xmlns:p14="http://schemas.microsoft.com/office/powerpoint/2010/main" val="194815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1196752"/>
            <a:ext cx="5533460" cy="4752528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395536" y="2132856"/>
            <a:ext cx="223224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“Elverum </a:t>
            </a:r>
            <a:r>
              <a:rPr lang="en-US" sz="2800" b="1" dirty="0" err="1" smtClean="0"/>
              <a:t>har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hjerterom</a:t>
            </a:r>
            <a:r>
              <a:rPr lang="en-US" sz="2800" b="1" dirty="0" smtClean="0"/>
              <a:t>”:</a:t>
            </a:r>
          </a:p>
          <a:p>
            <a:endParaRPr lang="en-US" sz="2400" dirty="0"/>
          </a:p>
          <a:p>
            <a:r>
              <a:rPr lang="en-US" sz="2400" dirty="0" smtClean="0"/>
              <a:t>This </a:t>
            </a:r>
            <a:r>
              <a:rPr lang="en-US" sz="2400" dirty="0"/>
              <a:t>means that the municipality wants to be an inclusive city with care and consideration for everyone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70460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e 17"/>
          <p:cNvGrpSpPr/>
          <p:nvPr/>
        </p:nvGrpSpPr>
        <p:grpSpPr>
          <a:xfrm>
            <a:off x="501552" y="1820811"/>
            <a:ext cx="8041886" cy="3785291"/>
            <a:chOff x="501552" y="1149904"/>
            <a:chExt cx="8041886" cy="3785291"/>
          </a:xfrm>
        </p:grpSpPr>
        <p:pic>
          <p:nvPicPr>
            <p:cNvPr id="19" name="Bild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7665" y="1163678"/>
              <a:ext cx="2404700" cy="11274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val="1460554438"/>
                </p:ext>
              </p:extLst>
            </p:nvPr>
          </p:nvGraphicFramePr>
          <p:xfrm>
            <a:off x="501552" y="1916832"/>
            <a:ext cx="8041886" cy="28803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pic>
          <p:nvPicPr>
            <p:cNvPr id="2" name="Bild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71512" y="1173917"/>
              <a:ext cx="902565" cy="510029"/>
            </a:xfrm>
            <a:prstGeom prst="rect">
              <a:avLst/>
            </a:prstGeom>
          </p:spPr>
        </p:pic>
        <p:sp>
          <p:nvSpPr>
            <p:cNvPr id="3" name="Pil ned 2"/>
            <p:cNvSpPr/>
            <p:nvPr/>
          </p:nvSpPr>
          <p:spPr>
            <a:xfrm>
              <a:off x="2771800" y="2060848"/>
              <a:ext cx="72008" cy="36004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" name="Pil ned 6"/>
            <p:cNvSpPr/>
            <p:nvPr/>
          </p:nvSpPr>
          <p:spPr>
            <a:xfrm rot="2811775">
              <a:off x="1466821" y="2060848"/>
              <a:ext cx="45719" cy="36004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" name="Pil ned 7"/>
            <p:cNvSpPr/>
            <p:nvPr/>
          </p:nvSpPr>
          <p:spPr>
            <a:xfrm rot="18912426">
              <a:off x="3905023" y="2052655"/>
              <a:ext cx="57369" cy="360040"/>
            </a:xfrm>
            <a:prstGeom prst="downArrow">
              <a:avLst>
                <a:gd name="adj1" fmla="val 50000"/>
                <a:gd name="adj2" fmla="val 40363"/>
              </a:avLst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9" name="Pil ned 8"/>
            <p:cNvSpPr/>
            <p:nvPr/>
          </p:nvSpPr>
          <p:spPr>
            <a:xfrm>
              <a:off x="6122795" y="2182029"/>
              <a:ext cx="45719" cy="36004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0" name="Pil ned 9"/>
            <p:cNvSpPr/>
            <p:nvPr/>
          </p:nvSpPr>
          <p:spPr>
            <a:xfrm>
              <a:off x="7787354" y="2182029"/>
              <a:ext cx="72008" cy="360040"/>
            </a:xfrm>
            <a:prstGeom prst="downArrow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" name="TekstSylinder 3"/>
            <p:cNvSpPr txBox="1"/>
            <p:nvPr/>
          </p:nvSpPr>
          <p:spPr>
            <a:xfrm>
              <a:off x="7175286" y="3573016"/>
              <a:ext cx="13681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nb-NO" sz="1200" dirty="0"/>
            </a:p>
          </p:txBody>
        </p:sp>
        <p:sp>
          <p:nvSpPr>
            <p:cNvPr id="5" name="Rektangel 4"/>
            <p:cNvSpPr/>
            <p:nvPr/>
          </p:nvSpPr>
          <p:spPr>
            <a:xfrm>
              <a:off x="7175286" y="1149904"/>
              <a:ext cx="1368152" cy="693225"/>
            </a:xfrm>
            <a:prstGeom prst="rect">
              <a:avLst/>
            </a:prstGeom>
            <a:solidFill>
              <a:schemeClr val="bg1"/>
            </a:solidFill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>
                  <a:solidFill>
                    <a:schemeClr val="tx1"/>
                  </a:solidFill>
                </a:rPr>
                <a:t>By </a:t>
              </a:r>
              <a:r>
                <a:rPr lang="nb-NO" sz="1200" dirty="0" err="1">
                  <a:solidFill>
                    <a:schemeClr val="tx1"/>
                  </a:solidFill>
                </a:rPr>
                <a:t>agreement</a:t>
              </a:r>
              <a:r>
                <a:rPr lang="nb-NO" sz="1200" dirty="0">
                  <a:solidFill>
                    <a:schemeClr val="tx1"/>
                  </a:solidFill>
                </a:rPr>
                <a:t> </a:t>
              </a:r>
              <a:r>
                <a:rPr lang="nb-NO" sz="1200" dirty="0" err="1">
                  <a:solidFill>
                    <a:schemeClr val="tx1"/>
                  </a:solidFill>
                </a:rPr>
                <a:t>between</a:t>
              </a:r>
              <a:r>
                <a:rPr lang="nb-NO" sz="1200" dirty="0">
                  <a:solidFill>
                    <a:schemeClr val="tx1"/>
                  </a:solidFill>
                </a:rPr>
                <a:t> </a:t>
              </a:r>
              <a:r>
                <a:rPr lang="nb-NO" sz="1200" dirty="0" err="1" smtClean="0">
                  <a:solidFill>
                    <a:schemeClr val="tx1"/>
                  </a:solidFill>
                </a:rPr>
                <a:t>municipalities</a:t>
              </a:r>
              <a:endParaRPr lang="nb-NO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2411760" y="4227309"/>
              <a:ext cx="115212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b="1" dirty="0" smtClean="0"/>
                <a:t>Resident </a:t>
              </a:r>
              <a:r>
                <a:rPr lang="en-US" sz="900" b="1" dirty="0"/>
                <a:t>after stay at reception pending a granted residence permit</a:t>
              </a:r>
              <a:endParaRPr lang="nb-NO" sz="900" b="1" dirty="0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508003" y="4227309"/>
              <a:ext cx="149391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 smtClean="0"/>
                <a:t>Settled directly in </a:t>
              </a:r>
              <a:r>
                <a:rPr lang="en-US" sz="1000" b="1" dirty="0"/>
                <a:t>collaboration with the UN High Commissioner for Refugees</a:t>
              </a:r>
              <a:endParaRPr lang="nb-NO" sz="1000" dirty="0"/>
            </a:p>
          </p:txBody>
        </p:sp>
        <p:sp>
          <p:nvSpPr>
            <p:cNvPr id="15" name="Rektangel 14"/>
            <p:cNvSpPr/>
            <p:nvPr/>
          </p:nvSpPr>
          <p:spPr>
            <a:xfrm>
              <a:off x="3952365" y="4219614"/>
              <a:ext cx="1258152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endParaRPr lang="nb-NO" sz="1000" dirty="0">
                <a:solidFill>
                  <a:prstClr val="black"/>
                </a:solidFill>
              </a:endParaRPr>
            </a:p>
            <a:p>
              <a:pPr algn="ctr"/>
              <a:endParaRPr lang="nb-NO" sz="1000" dirty="0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5416563" y="4204162"/>
              <a:ext cx="155647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nb-NO" sz="1000" b="1" dirty="0" smtClean="0"/>
                <a:t>Family </a:t>
              </a:r>
              <a:r>
                <a:rPr lang="nb-NO" sz="1000" b="1" dirty="0" err="1" smtClean="0"/>
                <a:t>reunion</a:t>
              </a:r>
              <a:endParaRPr lang="nb-NO" sz="1000" b="1" dirty="0"/>
            </a:p>
          </p:txBody>
        </p:sp>
        <p:sp>
          <p:nvSpPr>
            <p:cNvPr id="17" name="TekstSylinder 16"/>
            <p:cNvSpPr txBox="1"/>
            <p:nvPr/>
          </p:nvSpPr>
          <p:spPr>
            <a:xfrm>
              <a:off x="7175286" y="4227309"/>
              <a:ext cx="136815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00" b="1" dirty="0" smtClean="0"/>
                <a:t>From </a:t>
              </a:r>
              <a:r>
                <a:rPr lang="nb-NO" sz="1000" b="1" dirty="0" err="1" smtClean="0"/>
                <a:t>another</a:t>
              </a:r>
              <a:r>
                <a:rPr lang="nb-NO" sz="1000" b="1" dirty="0" smtClean="0"/>
                <a:t> </a:t>
              </a:r>
              <a:r>
                <a:rPr lang="nb-NO" sz="1000" b="1" dirty="0" err="1" smtClean="0"/>
                <a:t>minicipalities</a:t>
              </a:r>
              <a:r>
                <a:rPr lang="nb-NO" sz="1000" b="1" dirty="0" smtClean="0"/>
                <a:t> i Norway</a:t>
              </a:r>
              <a:endParaRPr lang="nb-NO" sz="1000" b="1" dirty="0"/>
            </a:p>
          </p:txBody>
        </p:sp>
      </p:grpSp>
      <p:sp>
        <p:nvSpPr>
          <p:cNvPr id="12" name="TekstSylinder 11"/>
          <p:cNvSpPr txBox="1"/>
          <p:nvPr/>
        </p:nvSpPr>
        <p:spPr>
          <a:xfrm>
            <a:off x="5364088" y="1208542"/>
            <a:ext cx="3179350" cy="307777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400" dirty="0" err="1"/>
              <a:t>Quantity</a:t>
            </a:r>
            <a:r>
              <a:rPr lang="nb-NO" sz="1400" dirty="0"/>
              <a:t>: </a:t>
            </a:r>
            <a:r>
              <a:rPr lang="nb-NO" sz="1400" dirty="0" err="1"/>
              <a:t>uncertain</a:t>
            </a:r>
            <a:endParaRPr lang="nb-NO" sz="1400" dirty="0"/>
          </a:p>
        </p:txBody>
      </p:sp>
      <p:sp>
        <p:nvSpPr>
          <p:cNvPr id="21" name="Rektangel 20"/>
          <p:cNvSpPr/>
          <p:nvPr/>
        </p:nvSpPr>
        <p:spPr>
          <a:xfrm>
            <a:off x="3910427" y="4899045"/>
            <a:ext cx="122413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/>
              <a:t>Is under 18 years of age at the time of settlement</a:t>
            </a:r>
            <a:endParaRPr lang="nb-NO" sz="900" b="1" dirty="0"/>
          </a:p>
        </p:txBody>
      </p:sp>
      <p:sp>
        <p:nvSpPr>
          <p:cNvPr id="20" name="Rektangel 19"/>
          <p:cNvSpPr/>
          <p:nvPr/>
        </p:nvSpPr>
        <p:spPr>
          <a:xfrm>
            <a:off x="1423253" y="1253408"/>
            <a:ext cx="259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282828"/>
                </a:solidFill>
              </a:rPr>
              <a:t>Request </a:t>
            </a:r>
            <a:r>
              <a:rPr lang="en-US" sz="1200" dirty="0">
                <a:solidFill>
                  <a:srgbClr val="282828"/>
                </a:solidFill>
              </a:rPr>
              <a:t>from the directorate (</a:t>
            </a:r>
            <a:r>
              <a:rPr lang="en-US" sz="1200" dirty="0" err="1">
                <a:solidFill>
                  <a:srgbClr val="282828"/>
                </a:solidFill>
              </a:rPr>
              <a:t>IMDI</a:t>
            </a:r>
            <a:r>
              <a:rPr lang="en-US" sz="1200" dirty="0" smtClean="0">
                <a:solidFill>
                  <a:srgbClr val="282828"/>
                </a:solidFill>
              </a:rPr>
              <a:t>):</a:t>
            </a:r>
          </a:p>
          <a:p>
            <a:pPr algn="ctr"/>
            <a:r>
              <a:rPr lang="en-US" sz="1200" dirty="0" smtClean="0">
                <a:solidFill>
                  <a:srgbClr val="282828"/>
                </a:solidFill>
              </a:rPr>
              <a:t>18 included 4 children without parents</a:t>
            </a:r>
          </a:p>
        </p:txBody>
      </p:sp>
      <p:sp>
        <p:nvSpPr>
          <p:cNvPr id="22" name="Rektangel 21"/>
          <p:cNvSpPr/>
          <p:nvPr/>
        </p:nvSpPr>
        <p:spPr>
          <a:xfrm>
            <a:off x="3110670" y="5610135"/>
            <a:ext cx="2917159" cy="647222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600" i="1" dirty="0" err="1" smtClean="0">
                <a:solidFill>
                  <a:schemeClr val="tx1"/>
                </a:solidFill>
              </a:rPr>
              <a:t>Political</a:t>
            </a:r>
            <a:r>
              <a:rPr lang="nb-NO" sz="1600" i="1" dirty="0" smtClean="0">
                <a:solidFill>
                  <a:schemeClr val="tx1"/>
                </a:solidFill>
              </a:rPr>
              <a:t> </a:t>
            </a:r>
            <a:r>
              <a:rPr lang="nb-NO" sz="1600" i="1" dirty="0" err="1" smtClean="0">
                <a:solidFill>
                  <a:schemeClr val="tx1"/>
                </a:solidFill>
              </a:rPr>
              <a:t>decisions</a:t>
            </a:r>
            <a:r>
              <a:rPr lang="nb-NO" sz="1600" i="1" dirty="0" smtClean="0">
                <a:solidFill>
                  <a:schemeClr val="tx1"/>
                </a:solidFill>
              </a:rPr>
              <a:t> in </a:t>
            </a:r>
          </a:p>
          <a:p>
            <a:pPr algn="ctr"/>
            <a:r>
              <a:rPr lang="nb-NO" sz="1600" i="1" dirty="0" smtClean="0">
                <a:solidFill>
                  <a:schemeClr val="tx1"/>
                </a:solidFill>
              </a:rPr>
              <a:t>Elverum </a:t>
            </a:r>
            <a:r>
              <a:rPr lang="nb-NO" sz="1600" i="1" dirty="0" err="1" smtClean="0">
                <a:solidFill>
                  <a:schemeClr val="tx1"/>
                </a:solidFill>
              </a:rPr>
              <a:t>municipalities</a:t>
            </a:r>
            <a:r>
              <a:rPr lang="nb-NO" sz="1600" i="1" dirty="0" smtClean="0">
                <a:solidFill>
                  <a:schemeClr val="tx1"/>
                </a:solidFill>
              </a:rPr>
              <a:t>: 18</a:t>
            </a:r>
            <a:endParaRPr lang="nb-NO" sz="1600" i="1" dirty="0">
              <a:solidFill>
                <a:schemeClr val="tx1"/>
              </a:solidFill>
            </a:endParaRPr>
          </a:p>
        </p:txBody>
      </p:sp>
      <p:sp>
        <p:nvSpPr>
          <p:cNvPr id="23" name="TekstSylinder 22"/>
          <p:cNvSpPr txBox="1"/>
          <p:nvPr/>
        </p:nvSpPr>
        <p:spPr>
          <a:xfrm>
            <a:off x="4956818" y="260215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 err="1" smtClean="0"/>
              <a:t>Planned</a:t>
            </a:r>
            <a:r>
              <a:rPr lang="nb-NO" dirty="0" smtClean="0"/>
              <a:t> settlements in 2022</a:t>
            </a:r>
            <a:endParaRPr lang="nb-NO" dirty="0"/>
          </a:p>
        </p:txBody>
      </p:sp>
      <p:sp>
        <p:nvSpPr>
          <p:cNvPr id="24" name="Rektangel 23"/>
          <p:cNvSpPr/>
          <p:nvPr/>
        </p:nvSpPr>
        <p:spPr>
          <a:xfrm>
            <a:off x="5561840" y="4240951"/>
            <a:ext cx="1265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400" dirty="0" smtClean="0"/>
              <a:t>Family </a:t>
            </a:r>
            <a:r>
              <a:rPr lang="nb-NO" sz="1400" dirty="0" err="1"/>
              <a:t>reunion</a:t>
            </a:r>
            <a:endParaRPr lang="nb-NO" sz="1400" dirty="0"/>
          </a:p>
        </p:txBody>
      </p:sp>
      <p:sp>
        <p:nvSpPr>
          <p:cNvPr id="25" name="Rektangel 24"/>
          <p:cNvSpPr/>
          <p:nvPr/>
        </p:nvSpPr>
        <p:spPr>
          <a:xfrm>
            <a:off x="7204610" y="4273950"/>
            <a:ext cx="133882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100" dirty="0" err="1" smtClean="0"/>
              <a:t>Secondary</a:t>
            </a:r>
            <a:r>
              <a:rPr lang="nb-NO" sz="1100" dirty="0" smtClean="0"/>
              <a:t> </a:t>
            </a:r>
            <a:r>
              <a:rPr lang="nb-NO" sz="1100" dirty="0"/>
              <a:t>residents</a:t>
            </a:r>
          </a:p>
        </p:txBody>
      </p:sp>
      <p:sp>
        <p:nvSpPr>
          <p:cNvPr id="26" name="Rektangel 25"/>
          <p:cNvSpPr/>
          <p:nvPr/>
        </p:nvSpPr>
        <p:spPr>
          <a:xfrm>
            <a:off x="2103060" y="4287118"/>
            <a:ext cx="15023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100" dirty="0" smtClean="0"/>
              <a:t>From </a:t>
            </a:r>
            <a:r>
              <a:rPr lang="nb-NO" sz="1100" dirty="0" err="1"/>
              <a:t>asylum</a:t>
            </a:r>
            <a:r>
              <a:rPr lang="nb-NO" sz="1100" dirty="0"/>
              <a:t> </a:t>
            </a:r>
            <a:r>
              <a:rPr lang="nb-NO" sz="1100" dirty="0" err="1"/>
              <a:t>reception</a:t>
            </a:r>
            <a:endParaRPr lang="nb-NO" sz="1100" dirty="0"/>
          </a:p>
        </p:txBody>
      </p:sp>
      <p:sp>
        <p:nvSpPr>
          <p:cNvPr id="27" name="Rektangel 26"/>
          <p:cNvSpPr/>
          <p:nvPr/>
        </p:nvSpPr>
        <p:spPr>
          <a:xfrm>
            <a:off x="854043" y="4258164"/>
            <a:ext cx="8965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200" dirty="0"/>
              <a:t>UN </a:t>
            </a:r>
            <a:r>
              <a:rPr lang="nb-NO" sz="1200" dirty="0" err="1"/>
              <a:t>refugee</a:t>
            </a:r>
            <a:endParaRPr lang="nb-NO" sz="1200" dirty="0"/>
          </a:p>
        </p:txBody>
      </p:sp>
      <p:sp>
        <p:nvSpPr>
          <p:cNvPr id="11" name="Rektangel 10"/>
          <p:cNvSpPr/>
          <p:nvPr/>
        </p:nvSpPr>
        <p:spPr>
          <a:xfrm>
            <a:off x="323528" y="6390184"/>
            <a:ext cx="38266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solidFill>
                  <a:srgbClr val="282828"/>
                </a:solidFill>
                <a:latin typeface="Siri"/>
              </a:rPr>
              <a:t>(</a:t>
            </a:r>
            <a:r>
              <a:rPr lang="en-US" sz="1000" b="1" dirty="0" smtClean="0">
                <a:solidFill>
                  <a:srgbClr val="282828"/>
                </a:solidFill>
                <a:latin typeface="Siri"/>
              </a:rPr>
              <a:t>1) </a:t>
            </a:r>
            <a:r>
              <a:rPr lang="en-US" sz="1000" dirty="0" err="1" smtClean="0">
                <a:solidFill>
                  <a:srgbClr val="282828"/>
                </a:solidFill>
                <a:latin typeface="Siri"/>
              </a:rPr>
              <a:t>IMDi</a:t>
            </a:r>
            <a:r>
              <a:rPr lang="en-US" sz="1000" dirty="0" smtClean="0">
                <a:solidFill>
                  <a:srgbClr val="282828"/>
                </a:solidFill>
                <a:latin typeface="Siri"/>
              </a:rPr>
              <a:t> </a:t>
            </a:r>
            <a:r>
              <a:rPr lang="en-US" sz="1000" dirty="0">
                <a:solidFill>
                  <a:srgbClr val="282828"/>
                </a:solidFill>
                <a:latin typeface="Siri"/>
              </a:rPr>
              <a:t>implements the governments integration </a:t>
            </a:r>
            <a:r>
              <a:rPr lang="en-US" sz="1000" dirty="0" smtClean="0">
                <a:solidFill>
                  <a:srgbClr val="282828"/>
                </a:solidFill>
                <a:latin typeface="Siri"/>
              </a:rPr>
              <a:t>policies and </a:t>
            </a:r>
            <a:r>
              <a:rPr lang="en-US" sz="1000" dirty="0">
                <a:solidFill>
                  <a:srgbClr val="282828"/>
                </a:solidFill>
                <a:latin typeface="Siri"/>
              </a:rPr>
              <a:t>support the </a:t>
            </a:r>
            <a:r>
              <a:rPr lang="en-US" sz="1000" dirty="0" err="1">
                <a:solidFill>
                  <a:srgbClr val="282828"/>
                </a:solidFill>
                <a:latin typeface="Siri"/>
              </a:rPr>
              <a:t>municipalties</a:t>
            </a:r>
            <a:r>
              <a:rPr lang="en-US" sz="1000" dirty="0">
                <a:solidFill>
                  <a:srgbClr val="282828"/>
                </a:solidFill>
                <a:latin typeface="Siri"/>
              </a:rPr>
              <a:t> in the integration process .</a:t>
            </a:r>
            <a:endParaRPr lang="nb-NO" sz="1000" dirty="0"/>
          </a:p>
        </p:txBody>
      </p:sp>
      <p:sp>
        <p:nvSpPr>
          <p:cNvPr id="28" name="Rektangel 27"/>
          <p:cNvSpPr/>
          <p:nvPr/>
        </p:nvSpPr>
        <p:spPr>
          <a:xfrm>
            <a:off x="2447180" y="2382202"/>
            <a:ext cx="132698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282828"/>
                </a:solidFill>
                <a:latin typeface="Siri"/>
              </a:rPr>
              <a:t>The Directorate of Integration and Diversity (</a:t>
            </a:r>
            <a:r>
              <a:rPr lang="en-GB" sz="1000" dirty="0" err="1">
                <a:solidFill>
                  <a:srgbClr val="282828"/>
                </a:solidFill>
                <a:latin typeface="Siri"/>
              </a:rPr>
              <a:t>IMDi</a:t>
            </a:r>
            <a:r>
              <a:rPr lang="en-GB" sz="1000" dirty="0">
                <a:solidFill>
                  <a:srgbClr val="282828"/>
                </a:solidFill>
                <a:latin typeface="Siri"/>
              </a:rPr>
              <a:t>)</a:t>
            </a:r>
            <a:endParaRPr lang="nb-NO" sz="1000" dirty="0"/>
          </a:p>
        </p:txBody>
      </p:sp>
      <p:sp>
        <p:nvSpPr>
          <p:cNvPr id="29" name="Rektangel 28"/>
          <p:cNvSpPr/>
          <p:nvPr/>
        </p:nvSpPr>
        <p:spPr>
          <a:xfrm>
            <a:off x="6007752" y="6405171"/>
            <a:ext cx="31362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(2) </a:t>
            </a:r>
            <a:r>
              <a:rPr lang="en-US" sz="1100" dirty="0" smtClean="0"/>
              <a:t>The </a:t>
            </a:r>
            <a:r>
              <a:rPr lang="en-US" sz="1100" dirty="0"/>
              <a:t>UDI is responsible for applications from foreigners who want to visit or live in Norway</a:t>
            </a:r>
            <a:endParaRPr lang="nb-NO" sz="1100" dirty="0"/>
          </a:p>
        </p:txBody>
      </p:sp>
      <p:sp>
        <p:nvSpPr>
          <p:cNvPr id="31" name="TekstSylinder 30"/>
          <p:cNvSpPr txBox="1"/>
          <p:nvPr/>
        </p:nvSpPr>
        <p:spPr>
          <a:xfrm>
            <a:off x="6503179" y="1799545"/>
            <a:ext cx="46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(2)</a:t>
            </a:r>
            <a:endParaRPr lang="nb-NO" dirty="0"/>
          </a:p>
        </p:txBody>
      </p:sp>
      <p:sp>
        <p:nvSpPr>
          <p:cNvPr id="32" name="TekstSylinder 31"/>
          <p:cNvSpPr txBox="1"/>
          <p:nvPr/>
        </p:nvSpPr>
        <p:spPr>
          <a:xfrm>
            <a:off x="3076719" y="1944517"/>
            <a:ext cx="469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(1)</a:t>
            </a:r>
            <a:endParaRPr lang="nb-NO" dirty="0"/>
          </a:p>
        </p:txBody>
      </p:sp>
      <p:sp>
        <p:nvSpPr>
          <p:cNvPr id="33" name="Rektangel 32"/>
          <p:cNvSpPr/>
          <p:nvPr/>
        </p:nvSpPr>
        <p:spPr>
          <a:xfrm>
            <a:off x="5426948" y="2309083"/>
            <a:ext cx="143741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/>
              <a:t>The Norwegian Directorate of Immigration</a:t>
            </a:r>
            <a:endParaRPr lang="nb-NO" sz="1100" dirty="0"/>
          </a:p>
        </p:txBody>
      </p:sp>
    </p:spTree>
    <p:extLst>
      <p:ext uri="{BB962C8B-B14F-4D97-AF65-F5344CB8AC3E}">
        <p14:creationId xmlns:p14="http://schemas.microsoft.com/office/powerpoint/2010/main" val="17936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748961" y="786275"/>
            <a:ext cx="756084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dirty="0" smtClean="0">
              <a:solidFill>
                <a:srgbClr val="282828"/>
              </a:solidFill>
            </a:endParaRPr>
          </a:p>
          <a:p>
            <a:pPr algn="ctr"/>
            <a:r>
              <a:rPr lang="en-US" sz="1600" dirty="0" smtClean="0">
                <a:solidFill>
                  <a:srgbClr val="282828"/>
                </a:solidFill>
              </a:rPr>
              <a:t>All </a:t>
            </a:r>
            <a:r>
              <a:rPr lang="en-US" sz="1600" dirty="0">
                <a:solidFill>
                  <a:srgbClr val="282828"/>
                </a:solidFill>
              </a:rPr>
              <a:t>municipalities that settle refugees are obliged to offer </a:t>
            </a:r>
            <a:r>
              <a:rPr lang="en-US" sz="1600" dirty="0" smtClean="0"/>
              <a:t>refugees </a:t>
            </a:r>
            <a:r>
              <a:rPr lang="en-US" sz="1600" dirty="0"/>
              <a:t>between the ages of 18 and 55 </a:t>
            </a:r>
            <a:r>
              <a:rPr lang="en-US" sz="1600" dirty="0" smtClean="0">
                <a:solidFill>
                  <a:srgbClr val="282828"/>
                </a:solidFill>
              </a:rPr>
              <a:t>the</a:t>
            </a:r>
            <a:r>
              <a:rPr lang="en-US" sz="1600" dirty="0">
                <a:solidFill>
                  <a:srgbClr val="282828"/>
                </a:solidFill>
              </a:rPr>
              <a:t> </a:t>
            </a:r>
            <a:r>
              <a:rPr lang="en-US" sz="1600" dirty="0" smtClean="0">
                <a:solidFill>
                  <a:srgbClr val="282828"/>
                </a:solidFill>
              </a:rPr>
              <a:t>introduction program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The </a:t>
            </a:r>
            <a:r>
              <a:rPr lang="en-US" sz="1600" dirty="0"/>
              <a:t>program focuses on the fastest </a:t>
            </a:r>
            <a:r>
              <a:rPr lang="en-US" sz="1600" dirty="0" smtClean="0"/>
              <a:t>way </a:t>
            </a:r>
            <a:r>
              <a:rPr lang="en-US" sz="1600" dirty="0"/>
              <a:t>to school or work</a:t>
            </a:r>
          </a:p>
          <a:p>
            <a:pPr algn="ctr"/>
            <a:endParaRPr lang="en-US" dirty="0">
              <a:solidFill>
                <a:srgbClr val="282828"/>
              </a:solidFill>
            </a:endParaRPr>
          </a:p>
          <a:p>
            <a:endParaRPr lang="en-US" dirty="0" smtClean="0"/>
          </a:p>
          <a:p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524711" y="4293096"/>
            <a:ext cx="763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srgbClr val="282828"/>
              </a:solidFill>
            </a:endParaRPr>
          </a:p>
          <a:p>
            <a:r>
              <a:rPr lang="en-US" dirty="0" smtClean="0">
                <a:solidFill>
                  <a:srgbClr val="282828"/>
                </a:solidFill>
              </a:rPr>
              <a:t>Children </a:t>
            </a:r>
            <a:r>
              <a:rPr lang="en-US" dirty="0" smtClean="0">
                <a:solidFill>
                  <a:srgbClr val="282828"/>
                </a:solidFill>
              </a:rPr>
              <a:t>is integrated in school, kindergarten and leisure activities</a:t>
            </a:r>
            <a:endParaRPr lang="nb-NO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053" y="2348880"/>
            <a:ext cx="3573932" cy="2088232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348880"/>
            <a:ext cx="3377761" cy="2022550"/>
          </a:xfrm>
          <a:prstGeom prst="rect">
            <a:avLst/>
          </a:prstGeom>
        </p:spPr>
      </p:pic>
      <p:sp>
        <p:nvSpPr>
          <p:cNvPr id="3" name="Pil mot venstre og høyre 2"/>
          <p:cNvSpPr/>
          <p:nvPr/>
        </p:nvSpPr>
        <p:spPr>
          <a:xfrm>
            <a:off x="3347864" y="3590520"/>
            <a:ext cx="2664295" cy="576064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>
                <a:solidFill>
                  <a:schemeClr val="tx1"/>
                </a:solidFill>
              </a:rPr>
              <a:t>School </a:t>
            </a:r>
            <a:r>
              <a:rPr lang="nb-NO" dirty="0">
                <a:solidFill>
                  <a:schemeClr val="tx1"/>
                </a:solidFill>
              </a:rPr>
              <a:t>and </a:t>
            </a:r>
            <a:r>
              <a:rPr lang="nb-NO" dirty="0" err="1">
                <a:solidFill>
                  <a:schemeClr val="tx1"/>
                </a:solidFill>
              </a:rPr>
              <a:t>practice</a:t>
            </a:r>
            <a:endParaRPr lang="nb-NO" dirty="0">
              <a:solidFill>
                <a:schemeClr val="tx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2364" y="4993458"/>
            <a:ext cx="3515294" cy="12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6783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71600" y="1115693"/>
            <a:ext cx="67791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dirty="0" smtClean="0"/>
              <a:t>One </a:t>
            </a:r>
            <a:r>
              <a:rPr lang="nb-NO" sz="2800" b="1" dirty="0" err="1"/>
              <a:t>of</a:t>
            </a:r>
            <a:r>
              <a:rPr lang="nb-NO" sz="2800" b="1" dirty="0"/>
              <a:t> </a:t>
            </a:r>
            <a:r>
              <a:rPr lang="nb-NO" sz="2800" b="1" dirty="0" err="1"/>
              <a:t>our</a:t>
            </a:r>
            <a:r>
              <a:rPr lang="nb-NO" sz="2800" b="1" dirty="0"/>
              <a:t> </a:t>
            </a:r>
            <a:r>
              <a:rPr lang="nb-NO" sz="2800" b="1" dirty="0" smtClean="0"/>
              <a:t>partners is Elverum </a:t>
            </a:r>
            <a:r>
              <a:rPr lang="nb-NO" sz="2800" b="1" dirty="0" err="1" smtClean="0"/>
              <a:t>football</a:t>
            </a:r>
            <a:r>
              <a:rPr lang="nb-NO" sz="2800" b="1" dirty="0" smtClean="0"/>
              <a:t> </a:t>
            </a:r>
            <a:r>
              <a:rPr lang="nb-NO" sz="2800" b="1" dirty="0" err="1" smtClean="0"/>
              <a:t>club</a:t>
            </a:r>
            <a:r>
              <a:rPr lang="nb-NO" sz="2800" b="1" dirty="0" smtClean="0"/>
              <a:t> </a:t>
            </a:r>
            <a:endParaRPr lang="nb-NO" sz="2800" b="1" dirty="0"/>
          </a:p>
        </p:txBody>
      </p:sp>
      <p:sp>
        <p:nvSpPr>
          <p:cNvPr id="3" name="Rektangel 2"/>
          <p:cNvSpPr/>
          <p:nvPr/>
        </p:nvSpPr>
        <p:spPr>
          <a:xfrm>
            <a:off x="4714234" y="2420888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About</a:t>
            </a:r>
            <a:r>
              <a:rPr lang="nb-NO" dirty="0" smtClean="0"/>
              <a:t> </a:t>
            </a:r>
            <a:r>
              <a:rPr lang="nb-NO" dirty="0"/>
              <a:t>40 </a:t>
            </a:r>
            <a:r>
              <a:rPr lang="nb-NO" dirty="0" err="1" smtClean="0"/>
              <a:t>nationalities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club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About 180 players with connections to </a:t>
            </a:r>
            <a:r>
              <a:rPr lang="en-US" dirty="0" smtClean="0"/>
              <a:t>another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Integration is part of the </a:t>
            </a:r>
            <a:r>
              <a:rPr lang="en-US" dirty="0" smtClean="0"/>
              <a:t>strategy and </a:t>
            </a:r>
            <a:r>
              <a:rPr lang="en-US" dirty="0"/>
              <a:t>daily routine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717790" y="5452602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i="1" dirty="0" smtClean="0"/>
              <a:t>“The </a:t>
            </a:r>
            <a:r>
              <a:rPr lang="en-US" sz="2400" i="1" dirty="0"/>
              <a:t>uniqueness of football means </a:t>
            </a:r>
            <a:endParaRPr lang="en-US" sz="2400" i="1" dirty="0" smtClean="0"/>
          </a:p>
          <a:p>
            <a:pPr algn="ctr"/>
            <a:r>
              <a:rPr lang="en-US" sz="2400" i="1" dirty="0" smtClean="0"/>
              <a:t>that </a:t>
            </a:r>
            <a:r>
              <a:rPr lang="en-US" sz="2400" i="1" dirty="0"/>
              <a:t>it will </a:t>
            </a:r>
            <a:r>
              <a:rPr lang="en-US" sz="2400" i="1" dirty="0" smtClean="0"/>
              <a:t>be a </a:t>
            </a:r>
            <a:r>
              <a:rPr lang="en-US" sz="2400" i="1" dirty="0"/>
              <a:t>natural integration </a:t>
            </a:r>
            <a:r>
              <a:rPr lang="en-US" sz="2400" i="1" dirty="0" smtClean="0"/>
              <a:t>arena</a:t>
            </a:r>
            <a:r>
              <a:rPr lang="en-US" i="1" dirty="0" smtClean="0"/>
              <a:t>”</a:t>
            </a:r>
            <a:endParaRPr lang="nb-NO" i="1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791" y="1862313"/>
            <a:ext cx="3600400" cy="2969821"/>
          </a:xfrm>
          <a:prstGeom prst="rect">
            <a:avLst/>
          </a:prstGeom>
        </p:spPr>
      </p:pic>
      <p:sp>
        <p:nvSpPr>
          <p:cNvPr id="13" name="Rektangel 12"/>
          <p:cNvSpPr/>
          <p:nvPr/>
        </p:nvSpPr>
        <p:spPr>
          <a:xfrm>
            <a:off x="971600" y="757581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We are working together with </a:t>
            </a:r>
            <a:r>
              <a:rPr lang="en-US" dirty="0"/>
              <a:t>several voluntary organizations</a:t>
            </a:r>
            <a:endParaRPr lang="nb-NO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812720" y="4901645"/>
            <a:ext cx="3528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00" i="1" dirty="0" smtClean="0"/>
              <a:t>Anders Bronken, Elverum </a:t>
            </a:r>
            <a:r>
              <a:rPr lang="nb-NO" sz="1600" i="1" dirty="0" err="1" smtClean="0"/>
              <a:t>football</a:t>
            </a:r>
            <a:r>
              <a:rPr lang="nb-NO" sz="1600" i="1" dirty="0" smtClean="0"/>
              <a:t> </a:t>
            </a:r>
            <a:r>
              <a:rPr lang="nb-NO" sz="1600" i="1" dirty="0" err="1" smtClean="0"/>
              <a:t>club</a:t>
            </a:r>
            <a:endParaRPr lang="nb-NO" sz="1600" i="1" dirty="0"/>
          </a:p>
        </p:txBody>
      </p:sp>
    </p:spTree>
    <p:extLst>
      <p:ext uri="{BB962C8B-B14F-4D97-AF65-F5344CB8AC3E}">
        <p14:creationId xmlns:p14="http://schemas.microsoft.com/office/powerpoint/2010/main" val="111672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492896"/>
            <a:ext cx="7653587" cy="3751794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392414" y="980728"/>
            <a:ext cx="6568978" cy="20005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/>
              <a:t>Thank you </a:t>
            </a:r>
          </a:p>
          <a:p>
            <a:pPr algn="ctr"/>
            <a:r>
              <a:rPr lang="en-US" sz="2800" dirty="0" smtClean="0"/>
              <a:t>We are looking </a:t>
            </a:r>
            <a:r>
              <a:rPr lang="en-US" sz="2800" dirty="0"/>
              <a:t>forward to seeing you </a:t>
            </a:r>
            <a:r>
              <a:rPr lang="en-US" sz="2800" dirty="0" smtClean="0"/>
              <a:t>again.</a:t>
            </a:r>
            <a:endParaRPr lang="en-US" sz="2800" dirty="0" smtClean="0">
              <a:sym typeface="Wingdings" panose="05000000000000000000" pitchFamily="2" charset="2"/>
            </a:endParaRPr>
          </a:p>
          <a:p>
            <a:pPr algn="ctr"/>
            <a:r>
              <a:rPr lang="en-US" sz="4000" dirty="0" smtClean="0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759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nk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7139</TotalTime>
  <Words>376</Words>
  <Application>Microsoft Office PowerPoint</Application>
  <PresentationFormat>Skjermfremvisning (4:3)</PresentationFormat>
  <Paragraphs>62</Paragraphs>
  <Slides>7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Arial</vt:lpstr>
      <vt:lpstr>Calibri</vt:lpstr>
      <vt:lpstr>Siri</vt:lpstr>
      <vt:lpstr>Wingdings</vt:lpstr>
      <vt:lpstr>Wingdings 2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Kate Langsethagen</dc:creator>
  <cp:lastModifiedBy> olaols</cp:lastModifiedBy>
  <cp:revision>435</cp:revision>
  <cp:lastPrinted>2015-06-16T08:01:20Z</cp:lastPrinted>
  <dcterms:created xsi:type="dcterms:W3CDTF">2012-03-22T09:51:57Z</dcterms:created>
  <dcterms:modified xsi:type="dcterms:W3CDTF">2022-03-01T14:34:48Z</dcterms:modified>
</cp:coreProperties>
</file>